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20" r:id="rId2"/>
    <p:sldId id="403" r:id="rId3"/>
    <p:sldId id="256" r:id="rId4"/>
    <p:sldId id="421" r:id="rId5"/>
    <p:sldId id="422" r:id="rId6"/>
    <p:sldId id="401" r:id="rId7"/>
    <p:sldId id="407" r:id="rId8"/>
    <p:sldId id="406" r:id="rId9"/>
    <p:sldId id="402" r:id="rId10"/>
    <p:sldId id="405" r:id="rId11"/>
    <p:sldId id="408" r:id="rId12"/>
    <p:sldId id="409" r:id="rId13"/>
    <p:sldId id="410" r:id="rId14"/>
    <p:sldId id="400" r:id="rId15"/>
    <p:sldId id="418" r:id="rId16"/>
    <p:sldId id="412" r:id="rId17"/>
    <p:sldId id="411" r:id="rId18"/>
    <p:sldId id="413" r:id="rId19"/>
    <p:sldId id="414" r:id="rId20"/>
    <p:sldId id="415" r:id="rId21"/>
    <p:sldId id="417" r:id="rId22"/>
    <p:sldId id="416" r:id="rId23"/>
    <p:sldId id="419" r:id="rId24"/>
    <p:sldId id="404" r:id="rId2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91" autoAdjust="0"/>
    <p:restoredTop sz="94667" autoAdjust="0"/>
  </p:normalViewPr>
  <p:slideViewPr>
    <p:cSldViewPr>
      <p:cViewPr>
        <p:scale>
          <a:sx n="80" d="100"/>
          <a:sy n="80" d="100"/>
        </p:scale>
        <p:origin x="-14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E7DD480B-6BDE-46B4-818F-5EA1F26C0B58}" type="datetimeFigureOut">
              <a:rPr lang="en-US" smtClean="0"/>
              <a:pPr/>
              <a:t>2/24/2009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E48BA2B1-F60E-4D31-86EC-7C1988C850E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813"/>
          </a:xfrm>
          <a:prstGeom prst="rect">
            <a:avLst/>
          </a:prstGeom>
        </p:spPr>
        <p:txBody>
          <a:bodyPr vert="horz" lIns="94702" tIns="47351" rIns="94702" bIns="47351" rtlCol="0"/>
          <a:lstStyle>
            <a:lvl1pPr algn="r">
              <a:defRPr sz="1200"/>
            </a:lvl1pPr>
          </a:lstStyle>
          <a:p>
            <a:fld id="{4F2889A2-4938-4CD4-9881-D05C07835DDC}" type="datetimeFigureOut">
              <a:rPr lang="en-US" smtClean="0"/>
              <a:pPr/>
              <a:t>2/24/2009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2" tIns="47351" rIns="94702" bIns="473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vert="horz" lIns="94702" tIns="47351" rIns="94702" bIns="473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</p:spPr>
        <p:txBody>
          <a:bodyPr vert="horz" lIns="94702" tIns="47351" rIns="94702" bIns="47351" rtlCol="0" anchor="b"/>
          <a:lstStyle>
            <a:lvl1pPr algn="r">
              <a:defRPr sz="1200"/>
            </a:lvl1pPr>
          </a:lstStyle>
          <a:p>
            <a:fld id="{5B5F962C-E581-451E-95AE-D91BFBE2AC0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8FF9-0572-4634-946C-0E2CC5399F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AEE3-C816-4BBF-8E0F-6917E54C4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2C845-042E-485C-BA26-397B30C0E1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4734-904D-4C73-A280-2E886C275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F54CB-A102-4481-92D4-5042B85BE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7871E-546B-46CD-98E5-8B208A580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959C-2573-4E65-9FF6-E2F8F28B9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7733-A533-4139-B84E-1A008238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E09EA-D6F8-4E6B-81C9-11910A231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B7C42-197E-4AB5-8ACB-1A939BACC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51238-43D9-4B87-929F-8910893F1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3FF131-9C57-4163-9820-7B7C24AB2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85800" y="152400"/>
            <a:ext cx="7772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</a:t>
            </a:r>
            <a:r>
              <a:rPr lang="en-US">
                <a:cs typeface="Arial" charset="0"/>
              </a:rPr>
              <a:t>© McGraw-Hill Companies, Inc. Permission required for reproduction or display.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" y="64008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8EC022-2E01-4928-97E8-F3ECFF560D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61AFA5-8B02-465E-93CD-B6CE14C7D5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cut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highered.mcgraw-hill.com/sites/007351110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hyperlink" Target="http://highered.mcgraw-hill.com/classware/infoCenter.do?isbn=0073511102&amp;navclick=tru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Outline of today’s class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25 February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Outline of today’s class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smtClean="0"/>
              <a:t>Lecture 1</a:t>
            </a:r>
          </a:p>
          <a:p>
            <a:pPr lvl="1"/>
            <a:r>
              <a:rPr lang="en-AU" dirty="0" smtClean="0"/>
              <a:t>Introduction to the subject</a:t>
            </a:r>
          </a:p>
          <a:p>
            <a:pPr lvl="1"/>
            <a:r>
              <a:rPr lang="en-AU" dirty="0" smtClean="0"/>
              <a:t>Administrative and housekeeping matters</a:t>
            </a:r>
          </a:p>
          <a:p>
            <a:r>
              <a:rPr lang="en-AU" dirty="0" smtClean="0"/>
              <a:t>Lecture 2</a:t>
            </a:r>
          </a:p>
          <a:p>
            <a:pPr lvl="1"/>
            <a:r>
              <a:rPr lang="en-AU" dirty="0" smtClean="0"/>
              <a:t>Introduction to science and chemistry</a:t>
            </a:r>
          </a:p>
          <a:p>
            <a:pPr lvl="1"/>
            <a:r>
              <a:rPr lang="en-AU" dirty="0" smtClean="0"/>
              <a:t>Fundamentals of chemistry</a:t>
            </a:r>
          </a:p>
          <a:p>
            <a:pPr lvl="1"/>
            <a:r>
              <a:rPr lang="en-AU" dirty="0" smtClean="0"/>
              <a:t>Measurement, recording, reporting of results</a:t>
            </a:r>
          </a:p>
          <a:p>
            <a:r>
              <a:rPr lang="en-AU" dirty="0" smtClean="0"/>
              <a:t>Practical class 1</a:t>
            </a:r>
          </a:p>
          <a:p>
            <a:pPr lvl="1"/>
            <a:r>
              <a:rPr lang="en-AU" dirty="0" smtClean="0"/>
              <a:t>Introduction to the chemistry </a:t>
            </a:r>
            <a:r>
              <a:rPr lang="en-AU" dirty="0" smtClean="0"/>
              <a:t>laboratory and report writing</a:t>
            </a:r>
            <a:endParaRPr lang="en-AU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14290"/>
            <a:ext cx="9143999" cy="1684339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Introduction to the subject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600" dirty="0" smtClean="0"/>
              <a:t>Lecture 1 for BES102 &amp; BVW102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000" dirty="0" smtClean="0"/>
              <a:t> 25 February 2009</a:t>
            </a:r>
            <a:endParaRPr lang="en-US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13325"/>
            <a:ext cx="9144000" cy="1844675"/>
          </a:xfrm>
        </p:spPr>
        <p:txBody>
          <a:bodyPr/>
          <a:lstStyle/>
          <a:p>
            <a:r>
              <a:rPr lang="en-US" sz="2000" b="1" dirty="0"/>
              <a:t>Philip Button</a:t>
            </a:r>
          </a:p>
          <a:p>
            <a:endParaRPr lang="en-US" sz="2000" dirty="0"/>
          </a:p>
          <a:p>
            <a:r>
              <a:rPr lang="en-US" sz="2000" dirty="0" smtClean="0"/>
              <a:t>Department of Agriculture and Animal Science</a:t>
            </a:r>
            <a:endParaRPr lang="en-US" dirty="0"/>
          </a:p>
          <a:p>
            <a:r>
              <a:rPr lang="en-US" sz="2000" dirty="0" smtClean="0"/>
              <a:t>Northern Melbourne Institute of TAFE</a:t>
            </a:r>
            <a:endParaRPr lang="en-US" sz="2000" dirty="0"/>
          </a:p>
        </p:txBody>
      </p:sp>
      <p:pic>
        <p:nvPicPr>
          <p:cNvPr id="27649" name="Picture 1" descr="NMIT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3286148" cy="9694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Lecture 1 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142984"/>
            <a:ext cx="9001156" cy="4983179"/>
          </a:xfrm>
        </p:spPr>
        <p:txBody>
          <a:bodyPr/>
          <a:lstStyle/>
          <a:p>
            <a:r>
              <a:rPr lang="en-AU" dirty="0" smtClean="0"/>
              <a:t>Understand the relationship between 1</a:t>
            </a:r>
            <a:r>
              <a:rPr lang="en-AU" baseline="30000" dirty="0" smtClean="0"/>
              <a:t>st</a:t>
            </a:r>
            <a:r>
              <a:rPr lang="en-AU" dirty="0" smtClean="0"/>
              <a:t>-year chemistry and other subjects in your course</a:t>
            </a:r>
          </a:p>
          <a:p>
            <a:r>
              <a:rPr lang="en-AU" dirty="0" smtClean="0"/>
              <a:t>Know</a:t>
            </a:r>
          </a:p>
          <a:p>
            <a:pPr lvl="1"/>
            <a:r>
              <a:rPr lang="en-AU" dirty="0" smtClean="0"/>
              <a:t>How each class will run</a:t>
            </a:r>
          </a:p>
          <a:p>
            <a:pPr lvl="1"/>
            <a:r>
              <a:rPr lang="en-AU" dirty="0" smtClean="0"/>
              <a:t>The prescribed textbook and chapters we’ll cover</a:t>
            </a:r>
          </a:p>
          <a:p>
            <a:pPr lvl="1"/>
            <a:r>
              <a:rPr lang="en-AU" dirty="0" smtClean="0"/>
              <a:t>How you’ll be assessed</a:t>
            </a:r>
          </a:p>
          <a:p>
            <a:pPr lvl="1"/>
            <a:r>
              <a:rPr lang="en-AU" dirty="0" smtClean="0"/>
              <a:t>How to reference and where to find the information</a:t>
            </a:r>
          </a:p>
          <a:p>
            <a:pPr lvl="1"/>
            <a:r>
              <a:rPr lang="en-AU" dirty="0" smtClean="0"/>
              <a:t>What plagiarism is</a:t>
            </a:r>
          </a:p>
          <a:p>
            <a:pPr lvl="1"/>
            <a:r>
              <a:rPr lang="en-AU" dirty="0" smtClean="0"/>
              <a:t>Appropriate class conduct</a:t>
            </a:r>
          </a:p>
          <a:p>
            <a:pPr lvl="1"/>
            <a:r>
              <a:rPr lang="en-AU" dirty="0" smtClean="0"/>
              <a:t>Attendance requirements</a:t>
            </a:r>
          </a:p>
          <a:p>
            <a:pPr lvl="1"/>
            <a:r>
              <a:rPr lang="en-AU" dirty="0" smtClean="0"/>
              <a:t>How to contact me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Welcome to chemistry!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smtClean="0"/>
              <a:t>BES102 (Chemical Concepts)</a:t>
            </a:r>
          </a:p>
          <a:p>
            <a:pPr lvl="1"/>
            <a:r>
              <a:rPr lang="en-AU" dirty="0" smtClean="0"/>
              <a:t>Equine Studies</a:t>
            </a:r>
          </a:p>
          <a:p>
            <a:r>
              <a:rPr lang="en-AU" dirty="0" smtClean="0"/>
              <a:t>BVW102 (Introductory Chemistry)</a:t>
            </a:r>
          </a:p>
          <a:p>
            <a:pPr lvl="1"/>
            <a:r>
              <a:rPr lang="en-AU" dirty="0" smtClean="0"/>
              <a:t>Viticulture and Winemaking</a:t>
            </a:r>
          </a:p>
          <a:p>
            <a:endParaRPr lang="en-AU" dirty="0" smtClean="0"/>
          </a:p>
          <a:p>
            <a:r>
              <a:rPr lang="en-AU" dirty="0" smtClean="0"/>
              <a:t>Introductory study of chemistry</a:t>
            </a:r>
          </a:p>
          <a:p>
            <a:r>
              <a:rPr lang="en-AU" dirty="0" smtClean="0"/>
              <a:t>Enough chemistry for you to study more advanced subjects in biology and chemistry</a:t>
            </a:r>
          </a:p>
          <a:p>
            <a:r>
              <a:rPr lang="en-AU" dirty="0" smtClean="0"/>
              <a:t>Chemistry that’s relevant to biology</a:t>
            </a:r>
          </a:p>
          <a:p>
            <a:pPr lvl="1">
              <a:buNone/>
            </a:pPr>
            <a:endParaRPr lang="en-AU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BES102 and further study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smtClean="0"/>
              <a:t>BES102</a:t>
            </a:r>
          </a:p>
          <a:p>
            <a:pPr lvl="1"/>
            <a:r>
              <a:rPr lang="en-AU" dirty="0" smtClean="0"/>
              <a:t>BES103 (Biology)</a:t>
            </a:r>
          </a:p>
          <a:p>
            <a:pPr lvl="1"/>
            <a:r>
              <a:rPr lang="en-AU" dirty="0" smtClean="0"/>
              <a:t>BES106 (Equine Physiology)</a:t>
            </a:r>
          </a:p>
          <a:p>
            <a:pPr lvl="1"/>
            <a:r>
              <a:rPr lang="en-AU" dirty="0" smtClean="0"/>
              <a:t>BES107 (Microbiology)</a:t>
            </a:r>
          </a:p>
          <a:p>
            <a:pPr lvl="1"/>
            <a:r>
              <a:rPr lang="en-AU" dirty="0" smtClean="0"/>
              <a:t>BES203 (Equine Nutrition)</a:t>
            </a:r>
          </a:p>
          <a:p>
            <a:pPr lvl="1"/>
            <a:r>
              <a:rPr lang="en-AU" dirty="0" smtClean="0"/>
              <a:t>BES303 (Equine Exercise Physiology)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BVW102 and further study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smtClean="0"/>
              <a:t>BVW102</a:t>
            </a:r>
          </a:p>
          <a:p>
            <a:pPr lvl="1"/>
            <a:r>
              <a:rPr lang="en-AU" dirty="0" smtClean="0"/>
              <a:t>BVW103 (Soil Science and Plant Nutrition)</a:t>
            </a:r>
          </a:p>
          <a:p>
            <a:pPr lvl="1"/>
            <a:r>
              <a:rPr lang="en-AU" dirty="0" smtClean="0"/>
              <a:t>BVW106 (Introduction to Entomology and Microbiology)</a:t>
            </a:r>
          </a:p>
          <a:p>
            <a:pPr lvl="1"/>
            <a:r>
              <a:rPr lang="en-AU" dirty="0" smtClean="0"/>
              <a:t>BVW108 (Plant </a:t>
            </a:r>
            <a:r>
              <a:rPr lang="en-AU" dirty="0" err="1" smtClean="0"/>
              <a:t>Physiolog</a:t>
            </a:r>
            <a:r>
              <a:rPr lang="en-AU" dirty="0" smtClean="0"/>
              <a:t>)</a:t>
            </a:r>
          </a:p>
          <a:p>
            <a:pPr lvl="1"/>
            <a:r>
              <a:rPr lang="en-AU" dirty="0" smtClean="0"/>
              <a:t>BVW203 (Wine Chemistry I)</a:t>
            </a:r>
          </a:p>
          <a:p>
            <a:pPr lvl="1"/>
            <a:r>
              <a:rPr lang="en-AU" dirty="0" smtClean="0"/>
              <a:t>BVW306 (Wine Chemistry II)</a:t>
            </a:r>
          </a:p>
          <a:p>
            <a:pPr lvl="1"/>
            <a:r>
              <a:rPr lang="en-AU" dirty="0" smtClean="0"/>
              <a:t>BVW308 (Wine Microbiology and Biotechnology)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Daily schedule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pPr lvl="1"/>
            <a:r>
              <a:rPr lang="en-AU" dirty="0" smtClean="0"/>
              <a:t>All classes held in L109</a:t>
            </a:r>
          </a:p>
          <a:p>
            <a:pPr lvl="1"/>
            <a:r>
              <a:rPr lang="en-AU" dirty="0" smtClean="0"/>
              <a:t>2 hour lecture</a:t>
            </a:r>
          </a:p>
          <a:p>
            <a:pPr lvl="1"/>
            <a:r>
              <a:rPr lang="en-AU" dirty="0" smtClean="0"/>
              <a:t>3 hour practical</a:t>
            </a:r>
          </a:p>
          <a:p>
            <a:pPr lvl="1"/>
            <a:r>
              <a:rPr lang="en-AU" dirty="0" smtClean="0"/>
              <a:t>Timetable states 10:00-16:00</a:t>
            </a:r>
          </a:p>
          <a:p>
            <a:pPr lvl="2"/>
            <a:r>
              <a:rPr lang="en-AU" dirty="0" smtClean="0"/>
              <a:t>Lecture from 10:00-12:00</a:t>
            </a:r>
          </a:p>
          <a:p>
            <a:pPr lvl="2"/>
            <a:r>
              <a:rPr lang="en-AU" dirty="0" smtClean="0"/>
              <a:t>Practical from 13:00-16:00</a:t>
            </a:r>
          </a:p>
          <a:p>
            <a:pPr lvl="2"/>
            <a:r>
              <a:rPr lang="en-AU" dirty="0" smtClean="0"/>
              <a:t>Willing to vary times</a:t>
            </a:r>
          </a:p>
          <a:p>
            <a:pPr lvl="3"/>
            <a:r>
              <a:rPr lang="en-AU" dirty="0" smtClean="0"/>
              <a:t>Earlier start</a:t>
            </a:r>
          </a:p>
          <a:p>
            <a:pPr lvl="3"/>
            <a:r>
              <a:rPr lang="en-AU" dirty="0" smtClean="0"/>
              <a:t>Shorter lunch</a:t>
            </a:r>
          </a:p>
          <a:p>
            <a:pPr lvl="3"/>
            <a:r>
              <a:rPr lang="en-AU" dirty="0" smtClean="0"/>
              <a:t>Maybe finish at 15:00?</a:t>
            </a:r>
          </a:p>
          <a:p>
            <a:pPr lvl="1"/>
            <a:r>
              <a:rPr lang="en-AU" dirty="0" err="1" smtClean="0"/>
              <a:t>bfhfb</a:t>
            </a:r>
            <a:endParaRPr lang="en-AU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Prescribed textbook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err="1" smtClean="0"/>
              <a:t>Denniston</a:t>
            </a:r>
            <a:r>
              <a:rPr lang="en-AU" dirty="0" smtClean="0"/>
              <a:t> </a:t>
            </a:r>
            <a:r>
              <a:rPr lang="en-AU" i="1" dirty="0" smtClean="0"/>
              <a:t>et al.</a:t>
            </a:r>
            <a:r>
              <a:rPr lang="en-AU" dirty="0" smtClean="0"/>
              <a:t> (2008)</a:t>
            </a:r>
          </a:p>
          <a:p>
            <a:pPr lvl="1"/>
            <a:r>
              <a:rPr lang="en-AU" dirty="0" smtClean="0"/>
              <a:t>General, Organic and Biochemistry</a:t>
            </a:r>
          </a:p>
        </p:txBody>
      </p:sp>
      <p:pic>
        <p:nvPicPr>
          <p:cNvPr id="1026" name="Picture 2" descr="http://www.mhhe.com/physsci/chemistry/denniston/images/Denniston6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214554"/>
            <a:ext cx="3750478" cy="4500574"/>
          </a:xfrm>
          <a:prstGeom prst="rect">
            <a:avLst/>
          </a:prstGeom>
          <a:noFill/>
        </p:spPr>
      </p:pic>
      <p:pic>
        <p:nvPicPr>
          <p:cNvPr id="1028" name="Picture 4" descr="Banner Imag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08" y="4572008"/>
            <a:ext cx="7143792" cy="8572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Schedule of topics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pPr lvl="1"/>
            <a:r>
              <a:rPr lang="en-AU" dirty="0" smtClean="0"/>
              <a:t>Weeks 1-4 (February 25 to March 18)</a:t>
            </a:r>
          </a:p>
          <a:p>
            <a:pPr lvl="2"/>
            <a:r>
              <a:rPr lang="en-AU" dirty="0" smtClean="0"/>
              <a:t>General chemistry</a:t>
            </a:r>
          </a:p>
          <a:p>
            <a:pPr lvl="2"/>
            <a:r>
              <a:rPr lang="en-AU" dirty="0" smtClean="0"/>
              <a:t>Chapters 1-8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71744"/>
            <a:ext cx="9144000" cy="28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Schedule of topics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pPr lvl="1"/>
            <a:r>
              <a:rPr lang="en-AU" dirty="0" smtClean="0"/>
              <a:t>Weeks 5-8 (March 25 to April 29)</a:t>
            </a:r>
          </a:p>
          <a:p>
            <a:pPr lvl="2"/>
            <a:r>
              <a:rPr lang="en-AU" dirty="0" smtClean="0"/>
              <a:t>Organic chemistry</a:t>
            </a:r>
          </a:p>
          <a:p>
            <a:pPr lvl="2"/>
            <a:r>
              <a:rPr lang="en-AU" dirty="0" smtClean="0"/>
              <a:t>Chapters 10-15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71744"/>
            <a:ext cx="9144001" cy="207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Schedule of topics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pPr lvl="1"/>
            <a:r>
              <a:rPr lang="en-AU" dirty="0" smtClean="0"/>
              <a:t>Weeks 9-11 (May 6 to May 20)</a:t>
            </a:r>
          </a:p>
          <a:p>
            <a:pPr lvl="2"/>
            <a:r>
              <a:rPr lang="en-AU" dirty="0" smtClean="0"/>
              <a:t>Biochemistry</a:t>
            </a:r>
          </a:p>
          <a:p>
            <a:pPr lvl="2"/>
            <a:r>
              <a:rPr lang="en-AU" dirty="0" smtClean="0"/>
              <a:t>Chapters 16-20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00306"/>
            <a:ext cx="9144000" cy="259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Schedule of topics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pPr lvl="1"/>
            <a:r>
              <a:rPr lang="en-AU" dirty="0" smtClean="0"/>
              <a:t>Week 12 (May 27)</a:t>
            </a:r>
          </a:p>
          <a:p>
            <a:pPr lvl="2"/>
            <a:r>
              <a:rPr lang="en-AU" dirty="0" smtClean="0"/>
              <a:t>Exam revision</a:t>
            </a:r>
          </a:p>
          <a:p>
            <a:pPr lvl="2"/>
            <a:r>
              <a:rPr lang="en-AU" dirty="0" smtClean="0"/>
              <a:t>Chapters 1-8,10-20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460781"/>
            <a:ext cx="5081580" cy="439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Assessment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r>
              <a:rPr lang="en-AU" sz="2700" dirty="0" smtClean="0"/>
              <a:t>Practical reports</a:t>
            </a:r>
          </a:p>
          <a:p>
            <a:pPr lvl="1"/>
            <a:r>
              <a:rPr lang="en-AU" sz="2700" dirty="0" smtClean="0"/>
              <a:t>25% (2% or 3% per report)</a:t>
            </a:r>
          </a:p>
          <a:p>
            <a:pPr lvl="1"/>
            <a:r>
              <a:rPr lang="en-AU" sz="2700" dirty="0" smtClean="0"/>
              <a:t>Weekly submission by e-mail</a:t>
            </a:r>
          </a:p>
          <a:p>
            <a:r>
              <a:rPr lang="en-AU" sz="2700" dirty="0" smtClean="0"/>
              <a:t>Assignment</a:t>
            </a:r>
          </a:p>
          <a:p>
            <a:pPr lvl="1"/>
            <a:r>
              <a:rPr lang="en-AU" sz="2700" dirty="0" smtClean="0"/>
              <a:t>20%</a:t>
            </a:r>
          </a:p>
          <a:p>
            <a:pPr lvl="1"/>
            <a:r>
              <a:rPr lang="en-AU" sz="2700" dirty="0" smtClean="0"/>
              <a:t>Electronic submission by May 31</a:t>
            </a:r>
          </a:p>
          <a:p>
            <a:r>
              <a:rPr lang="en-AU" sz="2700" dirty="0" smtClean="0"/>
              <a:t>Exam I (mid-semester)</a:t>
            </a:r>
          </a:p>
          <a:p>
            <a:pPr lvl="1"/>
            <a:r>
              <a:rPr lang="en-AU" sz="2700" dirty="0" smtClean="0"/>
              <a:t>15%</a:t>
            </a:r>
          </a:p>
          <a:p>
            <a:pPr lvl="1"/>
            <a:r>
              <a:rPr lang="en-AU" sz="2700" dirty="0" smtClean="0"/>
              <a:t>In class during week 7 (April 22)</a:t>
            </a:r>
          </a:p>
          <a:p>
            <a:r>
              <a:rPr lang="en-AU" sz="2700" dirty="0" smtClean="0"/>
              <a:t>Exam II (end of semester)</a:t>
            </a:r>
          </a:p>
          <a:p>
            <a:pPr lvl="1"/>
            <a:r>
              <a:rPr lang="en-AU" sz="2700" dirty="0" smtClean="0"/>
              <a:t>40%</a:t>
            </a:r>
          </a:p>
          <a:p>
            <a:pPr lvl="1"/>
            <a:r>
              <a:rPr lang="en-AU" sz="2700" dirty="0" smtClean="0"/>
              <a:t>Exam period, from June 15 to July 3</a:t>
            </a:r>
          </a:p>
          <a:p>
            <a:pPr lvl="1"/>
            <a:endParaRPr lang="en-AU" sz="27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Assessment requirements</a:t>
            </a:r>
            <a:endParaRPr lang="en-A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15945" t="47717" r="20079" b="8031"/>
          <a:stretch>
            <a:fillRect/>
          </a:stretch>
        </p:blipFill>
        <p:spPr bwMode="auto">
          <a:xfrm>
            <a:off x="0" y="1428736"/>
            <a:ext cx="9121994" cy="394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41407"/>
            <a:ext cx="9144000" cy="611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Assessment grading</a:t>
            </a:r>
            <a:endParaRPr lang="en-A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Referencing</a:t>
            </a:r>
            <a:endParaRPr lang="en-A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" y="1142985"/>
            <a:ext cx="9144025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Referencing</a:t>
            </a:r>
            <a:endParaRPr lang="en-A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" y="1142984"/>
            <a:ext cx="9144026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Referencing</a:t>
            </a:r>
            <a:endParaRPr lang="en-A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" y="1142984"/>
            <a:ext cx="9144026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Plagiarism</a:t>
            </a:r>
            <a:endParaRPr lang="en-A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Plagiarism policy</a:t>
            </a:r>
            <a:endParaRPr lang="en-A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15945" t="43465" r="19783" b="27874"/>
          <a:stretch>
            <a:fillRect/>
          </a:stretch>
        </p:blipFill>
        <p:spPr bwMode="auto">
          <a:xfrm>
            <a:off x="0" y="1857364"/>
            <a:ext cx="9144000" cy="254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Personal Professionalism</a:t>
            </a:r>
            <a:endParaRPr lang="en-A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17126" t="35906" r="20965" b="8504"/>
          <a:stretch>
            <a:fillRect/>
          </a:stretch>
        </p:blipFill>
        <p:spPr bwMode="auto">
          <a:xfrm>
            <a:off x="-1" y="1357298"/>
            <a:ext cx="9144001" cy="513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Class attendance</a:t>
            </a:r>
            <a:endParaRPr lang="en-A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16831" t="51496" r="20965" b="30709"/>
          <a:stretch>
            <a:fillRect/>
          </a:stretch>
        </p:blipFill>
        <p:spPr bwMode="auto">
          <a:xfrm>
            <a:off x="0" y="4857760"/>
            <a:ext cx="9144001" cy="163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smtClean="0"/>
              <a:t>Lecture attendance not compulsory</a:t>
            </a:r>
          </a:p>
          <a:p>
            <a:r>
              <a:rPr lang="en-AU" dirty="0" smtClean="0"/>
              <a:t>Prac class attendance is compulsory</a:t>
            </a:r>
          </a:p>
          <a:p>
            <a:pPr lvl="1"/>
            <a:r>
              <a:rPr lang="en-AU" dirty="0" smtClean="0"/>
              <a:t>Absences can only be due to illness</a:t>
            </a:r>
          </a:p>
          <a:p>
            <a:pPr lvl="1"/>
            <a:r>
              <a:rPr lang="en-AU" dirty="0" smtClean="0"/>
              <a:t>All must be supported by a medical certificate</a:t>
            </a:r>
          </a:p>
          <a:p>
            <a:pPr lvl="1"/>
            <a:r>
              <a:rPr lang="en-AU" dirty="0" smtClean="0"/>
              <a:t>Even with a medical certificate, must attend 9 of the 11 classes.</a:t>
            </a:r>
          </a:p>
          <a:p>
            <a:pPr lvl="2"/>
            <a:r>
              <a:rPr lang="en-AU" dirty="0" smtClean="0"/>
              <a:t>This meets the 80% attendance requirements</a:t>
            </a:r>
          </a:p>
          <a:p>
            <a:endParaRPr lang="en-AU" dirty="0" smtClean="0"/>
          </a:p>
          <a:p>
            <a:pPr lvl="1">
              <a:buNone/>
            </a:pPr>
            <a:endParaRPr lang="en-AU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AU" dirty="0" smtClean="0"/>
              <a:t>How to contact me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983179"/>
          </a:xfrm>
        </p:spPr>
        <p:txBody>
          <a:bodyPr/>
          <a:lstStyle/>
          <a:p>
            <a:r>
              <a:rPr lang="en-AU" dirty="0" smtClean="0"/>
              <a:t>Only on campus Wednesdays, for this subject</a:t>
            </a:r>
          </a:p>
          <a:p>
            <a:r>
              <a:rPr lang="en-AU" dirty="0" smtClean="0"/>
              <a:t>Can meet you on other days elsewhere</a:t>
            </a:r>
          </a:p>
          <a:p>
            <a:pPr lvl="1"/>
            <a:r>
              <a:rPr lang="en-AU" dirty="0" smtClean="0"/>
              <a:t>Monash University, Clayton campus</a:t>
            </a:r>
          </a:p>
          <a:p>
            <a:pPr lvl="1"/>
            <a:r>
              <a:rPr lang="en-AU" dirty="0" smtClean="0"/>
              <a:t>The University of Melbourne, Parkville campus</a:t>
            </a:r>
          </a:p>
          <a:p>
            <a:pPr lvl="1"/>
            <a:r>
              <a:rPr lang="en-AU" dirty="0" smtClean="0"/>
              <a:t>RMIT University, City campus</a:t>
            </a:r>
          </a:p>
          <a:p>
            <a:r>
              <a:rPr lang="en-AU" dirty="0" smtClean="0"/>
              <a:t>E-mail</a:t>
            </a:r>
          </a:p>
          <a:p>
            <a:pPr lvl="1"/>
            <a:r>
              <a:rPr lang="en-AU" dirty="0" err="1" smtClean="0"/>
              <a:t>pbutton@unimelb.edu.au</a:t>
            </a:r>
            <a:endParaRPr lang="en-AU" dirty="0" smtClean="0"/>
          </a:p>
          <a:p>
            <a:r>
              <a:rPr lang="en-AU" dirty="0" smtClean="0"/>
              <a:t>Mobile</a:t>
            </a:r>
          </a:p>
          <a:p>
            <a:pPr lvl="1"/>
            <a:r>
              <a:rPr lang="en-AU" dirty="0" smtClean="0"/>
              <a:t>0412 342233</a:t>
            </a:r>
          </a:p>
          <a:p>
            <a:pPr lvl="1">
              <a:buNone/>
            </a:pPr>
            <a:endParaRPr lang="en-AU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8788</TotalTime>
  <Words>506</Words>
  <Application>Microsoft PowerPoint</Application>
  <PresentationFormat>On-screen Show (4:3)</PresentationFormat>
  <Paragraphs>124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 Outline of today’s class   BES102 &amp; BVW102   25 February 2009</vt:lpstr>
      <vt:lpstr>Outline of today’s class</vt:lpstr>
      <vt:lpstr> Introduction to the subject   Lecture 1 for BES102 &amp; BVW102   25 February 2009</vt:lpstr>
      <vt:lpstr>Lecture 1 objectives</vt:lpstr>
      <vt:lpstr>Welcome to chemistry!</vt:lpstr>
      <vt:lpstr>BES102 and further study</vt:lpstr>
      <vt:lpstr>BVW102 and further study</vt:lpstr>
      <vt:lpstr>Daily schedule</vt:lpstr>
      <vt:lpstr>Prescribed textbook</vt:lpstr>
      <vt:lpstr>Schedule of topics</vt:lpstr>
      <vt:lpstr>Schedule of topics</vt:lpstr>
      <vt:lpstr>Schedule of topics</vt:lpstr>
      <vt:lpstr>Schedule of topics</vt:lpstr>
      <vt:lpstr>Assessment</vt:lpstr>
      <vt:lpstr>Assessment requirements</vt:lpstr>
      <vt:lpstr>Assessment grading</vt:lpstr>
      <vt:lpstr>Referencing</vt:lpstr>
      <vt:lpstr>Referencing</vt:lpstr>
      <vt:lpstr>Referencing</vt:lpstr>
      <vt:lpstr>Plagiarism</vt:lpstr>
      <vt:lpstr>Plagiarism policy</vt:lpstr>
      <vt:lpstr>Personal Professionalism</vt:lpstr>
      <vt:lpstr>Class attendance</vt:lpstr>
      <vt:lpstr>How to contact me</vt:lpstr>
    </vt:vector>
  </TitlesOfParts>
  <Company>Food Science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Allergen testing ELISA-based peanut allergen testing  208-310 : Practical class 9</dc:title>
  <dc:creator>Button</dc:creator>
  <cp:lastModifiedBy>Philip Button</cp:lastModifiedBy>
  <cp:revision>1060</cp:revision>
  <dcterms:created xsi:type="dcterms:W3CDTF">2006-05-07T05:23:32Z</dcterms:created>
  <dcterms:modified xsi:type="dcterms:W3CDTF">2009-02-24T11:13:59Z</dcterms:modified>
</cp:coreProperties>
</file>