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9144000"/>
  <p:notesSz cx="7099300" cy="102346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8" roundtripDataSignature="AMtx7mgugowFDlVMeNzZF3eF+w4YLXai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3"/>
            <a:ext cx="3076363" cy="5118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50" lIns="94700" spcFirstLastPara="1" rIns="94700" wrap="square" tIns="473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294" y="3"/>
            <a:ext cx="3076363" cy="5118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50" lIns="94700" spcFirstLastPara="1" rIns="94700" wrap="square" tIns="473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  <a:noFill/>
          <a:ln>
            <a:noFill/>
          </a:ln>
        </p:spPr>
        <p:txBody>
          <a:bodyPr anchorCtr="0" anchor="t" bIns="47350" lIns="94700" spcFirstLastPara="1" rIns="94700" wrap="square" tIns="4735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21155"/>
            <a:ext cx="3076363" cy="51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7350" lIns="94700" spcFirstLastPara="1" rIns="94700" wrap="square" tIns="473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294" y="9721155"/>
            <a:ext cx="3076363" cy="511812"/>
          </a:xfrm>
          <a:prstGeom prst="rect">
            <a:avLst/>
          </a:prstGeom>
          <a:noFill/>
          <a:ln>
            <a:noFill/>
          </a:ln>
        </p:spPr>
        <p:txBody>
          <a:bodyPr anchorCtr="0" anchor="b" bIns="47350" lIns="94700" spcFirstLastPara="1" rIns="94700" wrap="square" tIns="473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0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2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3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7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9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0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1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 txBox="1"/>
          <p:nvPr>
            <p:ph idx="1" type="body"/>
          </p:nvPr>
        </p:nvSpPr>
        <p:spPr>
          <a:xfrm>
            <a:off x="709930" y="4861402"/>
            <a:ext cx="5679440" cy="4606317"/>
          </a:xfrm>
          <a:prstGeom prst="rect">
            <a:avLst/>
          </a:prstGeom>
        </p:spPr>
        <p:txBody>
          <a:bodyPr anchorCtr="0" anchor="t" bIns="47350" lIns="94700" spcFirstLastPara="1" rIns="94700" wrap="square" tIns="47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:notes"/>
          <p:cNvSpPr/>
          <p:nvPr>
            <p:ph idx="2" type="sldImg"/>
          </p:nvPr>
        </p:nvSpPr>
        <p:spPr>
          <a:xfrm>
            <a:off x="990600" y="766763"/>
            <a:ext cx="5118100" cy="3840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29" name="Google Shape;29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5" name="Google Shape;35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2" name="Google Shape;42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3" name="Google Shape;43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4" name="Google Shape;44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5" name="Google Shape;45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0" name="Google Shape;60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1" name="Google Shape;61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8" name="Google Shape;68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6" name="Google Shape;86;p3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7" name="Google Shape;87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6"/>
          <p:cNvSpPr txBox="1"/>
          <p:nvPr>
            <p:ph idx="1" type="body"/>
          </p:nvPr>
        </p:nvSpPr>
        <p:spPr>
          <a:xfrm>
            <a:off x="685800" y="609600"/>
            <a:ext cx="7772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2" name="Google Shape;92;p36"/>
          <p:cNvSpPr txBox="1"/>
          <p:nvPr>
            <p:ph idx="11" type="ftr"/>
          </p:nvPr>
        </p:nvSpPr>
        <p:spPr>
          <a:xfrm>
            <a:off x="685800" y="1524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6"/>
          <p:cNvSpPr txBox="1"/>
          <p:nvPr>
            <p:ph idx="12" type="sldNum"/>
          </p:nvPr>
        </p:nvSpPr>
        <p:spPr>
          <a:xfrm>
            <a:off x="685800" y="6400800"/>
            <a:ext cx="190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7.jp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5.jpg"/><Relationship Id="rId6" Type="http://schemas.openxmlformats.org/officeDocument/2006/relationships/image" Target="../media/image4.jpg"/><Relationship Id="rId7" Type="http://schemas.openxmlformats.org/officeDocument/2006/relationships/image" Target="../media/image1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image" Target="../media/image18.jpg"/><Relationship Id="rId5" Type="http://schemas.openxmlformats.org/officeDocument/2006/relationships/image" Target="../media/image2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Relationship Id="rId4" Type="http://schemas.openxmlformats.org/officeDocument/2006/relationships/image" Target="../media/image25.jpg"/><Relationship Id="rId5" Type="http://schemas.openxmlformats.org/officeDocument/2006/relationships/image" Target="../media/image20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gif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type="ctrTitle"/>
          </p:nvPr>
        </p:nvSpPr>
        <p:spPr>
          <a:xfrm>
            <a:off x="1" y="214290"/>
            <a:ext cx="9143999" cy="16843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AU" sz="4000"/>
            </a:br>
            <a:r>
              <a:rPr lang="en-AU" sz="4000"/>
              <a:t>Introduction to science and chemistry</a:t>
            </a:r>
            <a:br>
              <a:rPr lang="en-AU" sz="4000"/>
            </a:br>
            <a:r>
              <a:rPr lang="en-AU" sz="4000"/>
              <a:t> </a:t>
            </a:r>
            <a:br>
              <a:rPr lang="en-AU" sz="1800"/>
            </a:br>
            <a:r>
              <a:rPr lang="en-AU" sz="2600"/>
              <a:t>Lecture 2 for BES102 &amp; BVW102</a:t>
            </a:r>
            <a:br>
              <a:rPr lang="en-AU" sz="2600"/>
            </a:br>
            <a:br>
              <a:rPr lang="en-AU" sz="2600"/>
            </a:br>
            <a:r>
              <a:rPr lang="en-AU" sz="2000"/>
              <a:t> 25 February 2009</a:t>
            </a:r>
            <a:endParaRPr sz="2000"/>
          </a:p>
        </p:txBody>
      </p:sp>
      <p:sp>
        <p:nvSpPr>
          <p:cNvPr id="99" name="Google Shape;99;p1"/>
          <p:cNvSpPr txBox="1"/>
          <p:nvPr>
            <p:ph idx="1" type="subTitle"/>
          </p:nvPr>
        </p:nvSpPr>
        <p:spPr>
          <a:xfrm>
            <a:off x="0" y="5013325"/>
            <a:ext cx="9144000" cy="1844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AU" sz="2000"/>
              <a:t>Philip Button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AU" sz="2000"/>
              <a:t>Department of Agriculture and Animal Science</a:t>
            </a:r>
            <a:endParaRPr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AU" sz="2000"/>
              <a:t>Northern Melbourne Institute of TAFE</a:t>
            </a:r>
            <a:endParaRPr sz="2000"/>
          </a:p>
        </p:txBody>
      </p:sp>
      <p:pic>
        <p:nvPicPr>
          <p:cNvPr descr="NMIT logo" id="100" name="Google Shape;10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8926" y="3143248"/>
            <a:ext cx="3286148" cy="969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Lecture 2 objectives</a:t>
            </a:r>
            <a:endParaRPr/>
          </a:p>
        </p:txBody>
      </p:sp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428596" y="1142984"/>
            <a:ext cx="8715404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Understand what chemistry is and appreciate it’s diversity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Know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What the scientific method is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Difference between physical/chemical properties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How matter can be classified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Difference between an extensive and an intensive property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How matter and energy is measured, using what apparatus and how it can be reported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Difference between accuracy and precision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What is chemistry?</a:t>
            </a:r>
            <a:endParaRPr/>
          </a:p>
        </p:txBody>
      </p:sp>
      <p:sp>
        <p:nvSpPr>
          <p:cNvPr id="112" name="Google Shape;112;p3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Study of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Matter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/>
              <a:t>Properties (chemical and physical)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/>
              <a:t>Changes (chemical and physical)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/>
              <a:t>Energy involved in those changes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Major areas of 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Biochemistry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Organic 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Inorganic 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Physical 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Analytical chemistry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Scientific method</a:t>
            </a:r>
            <a:endParaRPr/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0606" y="1000108"/>
            <a:ext cx="4004493" cy="5857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labamawatersolutions.com/images/Glass%20of%20water.jpg" id="123" name="Google Shape;12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3306" y="3809978"/>
            <a:ext cx="2286016" cy="30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Matter and physical properties</a:t>
            </a:r>
            <a:endParaRPr/>
          </a:p>
        </p:txBody>
      </p:sp>
      <p:sp>
        <p:nvSpPr>
          <p:cNvPr id="125" name="Google Shape;125;p5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Physical states of matter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Physical changes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Appearance altered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Composition and identity not altered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Examples of physical properties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Melting point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Boiling point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Steam" id="126" name="Google Shape;1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3702" y="3524271"/>
            <a:ext cx="2500298" cy="33337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carol.gimp.org/writing/images/Ice_cubes_openphoto.png" id="127" name="Google Shape;12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034" y="4775717"/>
            <a:ext cx="2865426" cy="2082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775" y="3073646"/>
            <a:ext cx="9144000" cy="164123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Matter and chemical properties</a:t>
            </a:r>
            <a:endParaRPr/>
          </a:p>
        </p:txBody>
      </p:sp>
      <p:sp>
        <p:nvSpPr>
          <p:cNvPr id="134" name="Google Shape;134;p6"/>
          <p:cNvSpPr txBox="1"/>
          <p:nvPr>
            <p:ph idx="1" type="body"/>
          </p:nvPr>
        </p:nvSpPr>
        <p:spPr>
          <a:xfrm>
            <a:off x="0" y="1142984"/>
            <a:ext cx="91440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Change in composition or identity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Rearrangement, replacement, addition of atoms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Chemical reactions are the process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descr="http://openlearn.open.ac.uk/file.php/3496/S154_1_019i.jpg" id="135" name="Google Shape;135;p6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openlearn.open.ac.uk/file.php/3496/S154_1_021i.jpg" id="136" name="Google Shape;136;p6"/>
          <p:cNvPicPr preferRelativeResize="0"/>
          <p:nvPr/>
        </p:nvPicPr>
        <p:blipFill rotWithShape="1">
          <a:blip r:embed="rId4">
            <a:alphaModFix/>
          </a:blip>
          <a:srcRect b="58234" l="27189" r="52643" t="1713"/>
          <a:stretch/>
        </p:blipFill>
        <p:spPr>
          <a:xfrm rot="5400000">
            <a:off x="7876335" y="4553821"/>
            <a:ext cx="940556" cy="12626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openlearn.open.ac.uk/file.php/3496/S154_1_019i.jpg" id="137" name="Google Shape;137;p6"/>
          <p:cNvPicPr preferRelativeResize="0"/>
          <p:nvPr/>
        </p:nvPicPr>
        <p:blipFill rotWithShape="1">
          <a:blip r:embed="rId5">
            <a:alphaModFix/>
          </a:blip>
          <a:srcRect b="20087" l="22028" r="51592" t="7812"/>
          <a:stretch/>
        </p:blipFill>
        <p:spPr>
          <a:xfrm rot="5400000">
            <a:off x="615018" y="4171272"/>
            <a:ext cx="1228631" cy="17443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openlearn.open.ac.uk/file.php/3496/S154_1_021i.jpg" id="138" name="Google Shape;138;p6"/>
          <p:cNvPicPr preferRelativeResize="0"/>
          <p:nvPr/>
        </p:nvPicPr>
        <p:blipFill rotWithShape="1">
          <a:blip r:embed="rId6">
            <a:alphaModFix/>
          </a:blip>
          <a:srcRect b="57377" l="68263" r="8677" t="2569"/>
          <a:stretch/>
        </p:blipFill>
        <p:spPr>
          <a:xfrm rot="5400000">
            <a:off x="2879614" y="4478444"/>
            <a:ext cx="1075589" cy="12627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staff.jccc.net/PDECELL/biochemistry/glucose.gif" id="139" name="Google Shape;139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6512" y="4714884"/>
            <a:ext cx="928694" cy="959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Classification of matter</a:t>
            </a:r>
            <a:endParaRPr/>
          </a:p>
        </p:txBody>
      </p:sp>
      <p:sp>
        <p:nvSpPr>
          <p:cNvPr descr="http://openlearn.open.ac.uk/file.php/3496/S154_1_019i.jpg" id="145" name="Google Shape;145;p7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28670"/>
            <a:ext cx="9144001" cy="3478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8794" y="4357694"/>
            <a:ext cx="4743981" cy="2500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Intensive and extensive properties</a:t>
            </a:r>
            <a:endParaRPr/>
          </a:p>
        </p:txBody>
      </p:sp>
      <p:sp>
        <p:nvSpPr>
          <p:cNvPr id="153" name="Google Shape;153;p8"/>
          <p:cNvSpPr txBox="1"/>
          <p:nvPr>
            <p:ph idx="1" type="body"/>
          </p:nvPr>
        </p:nvSpPr>
        <p:spPr>
          <a:xfrm>
            <a:off x="0" y="1142984"/>
            <a:ext cx="91440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Intensive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Independent of the quantity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/>
              <a:t>Density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Extensive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Dependent on the quantity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/>
              <a:t>Mass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descr="http://openlearn.open.ac.uk/file.php/3496/S154_1_019i.jpg" id="154" name="Google Shape;154;p8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Data, results and units</a:t>
            </a:r>
            <a:endParaRPr/>
          </a:p>
        </p:txBody>
      </p:sp>
      <p:sp>
        <p:nvSpPr>
          <p:cNvPr id="160" name="Google Shape;160;p9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Results are made up of data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Data is only meaningful with units of measurement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61" name="Google Shape;16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282" y="2914650"/>
            <a:ext cx="8686800" cy="39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Units of measurement</a:t>
            </a:r>
            <a:endParaRPr/>
          </a:p>
        </p:txBody>
      </p:sp>
      <p:sp>
        <p:nvSpPr>
          <p:cNvPr id="167" name="Google Shape;167;p10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Metric system developed in the 1780s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SI system developed in France in 1960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Base units form the basis of the system, e.g.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Kelvin (K) for temperature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Kilogram (kg) for mass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Metre (m) for length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Mole (mol) for amount of substance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Derived units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Joule (J) for energy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Katal (kat) for catalytic activity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http://upload.wikimedia.org/wikipedia/en/2/2b/SI_Brochure_Cover.jpg" id="168" name="Google Shape;16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9454" y="3286124"/>
            <a:ext cx="2214546" cy="3129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Units of measurement</a:t>
            </a:r>
            <a:endParaRPr/>
          </a:p>
        </p:txBody>
      </p:sp>
      <p:sp>
        <p:nvSpPr>
          <p:cNvPr id="174" name="Google Shape;174;p11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Factor of 1000 for conversion from one to another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Start with 1 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1000 mL in 1 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1000 </a:t>
            </a:r>
            <a:r>
              <a:rPr lang="en-AU"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lang="en-AU"/>
              <a:t>L in 1 mL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1000 nL in 1 </a:t>
            </a:r>
            <a:r>
              <a:rPr lang="en-AU"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lang="en-AU"/>
              <a:t>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4480" y="4287494"/>
            <a:ext cx="5715008" cy="2570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Accuracy and precision</a:t>
            </a:r>
            <a:endParaRPr/>
          </a:p>
        </p:txBody>
      </p:sp>
      <p:sp>
        <p:nvSpPr>
          <p:cNvPr id="181" name="Google Shape;181;p12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Accuracy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Ability to get close to the target or correct value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Precision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Ability to reproduce a result</a:t>
            </a:r>
            <a:endParaRPr/>
          </a:p>
        </p:txBody>
      </p:sp>
      <p:pic>
        <p:nvPicPr>
          <p:cNvPr descr="http://www.wellesley.edu/Chemistry/Chem105manual/Appendices/AccuracyPrecision.gif" id="182" name="Google Shape;18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08" y="3342808"/>
            <a:ext cx="4800597" cy="3515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Significant figures</a:t>
            </a:r>
            <a:endParaRPr/>
          </a:p>
        </p:txBody>
      </p:sp>
      <p:sp>
        <p:nvSpPr>
          <p:cNvPr id="188" name="Google Shape;188;p13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Associated with the degree of error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Error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How certain you are of a result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Refers to the total number of digits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5.4 has two significant figures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5.36 has three significant figures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89" name="Google Shape;1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794" y="4374666"/>
            <a:ext cx="5434011" cy="2483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Scientific notation</a:t>
            </a:r>
            <a:endParaRPr/>
          </a:p>
        </p:txBody>
      </p:sp>
      <p:sp>
        <p:nvSpPr>
          <p:cNvPr id="195" name="Google Shape;195;p14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Sometimes numbers too large or too small to be written out “normally”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Sometimes units do not exist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Standard for any number that would have to be converted by a factor of 10</a:t>
            </a:r>
            <a:r>
              <a:rPr baseline="30000" lang="en-AU"/>
              <a:t>9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Scientific notation</a:t>
            </a:r>
            <a:endParaRPr/>
          </a:p>
        </p:txBody>
      </p:sp>
      <p:sp>
        <p:nvSpPr>
          <p:cNvPr id="201" name="Google Shape;201;p15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AU"/>
              <a:t>Example: mass of a helium atom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6.692 x 10</a:t>
            </a:r>
            <a:r>
              <a:rPr baseline="30000" lang="en-AU"/>
              <a:t>-24</a:t>
            </a:r>
            <a:r>
              <a:rPr lang="en-AU"/>
              <a:t> 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0.000000000000000000000006692 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0.000000000000000000006692 mg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0.000000000000000006692 </a:t>
            </a:r>
            <a:r>
              <a:rPr lang="en-AU">
                <a:latin typeface="Noto Sans Symbols"/>
                <a:ea typeface="Noto Sans Symbols"/>
                <a:cs typeface="Noto Sans Symbols"/>
                <a:sym typeface="Noto Sans Symbols"/>
              </a:rPr>
              <a:t>μ</a:t>
            </a:r>
            <a:r>
              <a:rPr lang="en-AU"/>
              <a:t>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0.000000000000006692 ng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0.000000000006692 pg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0.000000006692 fg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0.000006692 ag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0.0006692 zg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0.6692 yg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Significant figures in calculations</a:t>
            </a:r>
            <a:endParaRPr/>
          </a:p>
        </p:txBody>
      </p:sp>
      <p:pic>
        <p:nvPicPr>
          <p:cNvPr id="207" name="Google Shape;2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7290" y="1143000"/>
            <a:ext cx="67437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kern-sohn.com/images/shop/ABT.jpg" id="212" name="Google Shape;2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6500" y="3181350"/>
            <a:ext cx="2857500" cy="367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7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Mass</a:t>
            </a:r>
            <a:endParaRPr/>
          </a:p>
        </p:txBody>
      </p:sp>
      <p:sp>
        <p:nvSpPr>
          <p:cNvPr id="214" name="Google Shape;214;p17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Mass and weight are different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Mass is quantity of matter, independent of gravity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Weight is the mass multiplied by the force of gravity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Dalton (Da) or kilodalton (kDa) also used</a:t>
            </a:r>
            <a:endParaRPr/>
          </a:p>
        </p:txBody>
      </p:sp>
      <p:pic>
        <p:nvPicPr>
          <p:cNvPr descr="http://www.awesomescales.net/images/EP8101.jpg" id="215" name="Google Shape;215;p17"/>
          <p:cNvPicPr preferRelativeResize="0"/>
          <p:nvPr/>
        </p:nvPicPr>
        <p:blipFill rotWithShape="1">
          <a:blip r:embed="rId4">
            <a:alphaModFix/>
          </a:blip>
          <a:srcRect b="0" l="5261" r="0" t="0"/>
          <a:stretch/>
        </p:blipFill>
        <p:spPr>
          <a:xfrm>
            <a:off x="0" y="3705225"/>
            <a:ext cx="4051722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sudh.edu/oliver/demos/bal-use/bal-tl.jpg" id="216" name="Google Shape;21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57620" y="4714884"/>
            <a:ext cx="238125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Volume</a:t>
            </a:r>
            <a:endParaRPr/>
          </a:p>
        </p:txBody>
      </p:sp>
      <p:sp>
        <p:nvSpPr>
          <p:cNvPr id="222" name="Google Shape;222;p18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Space occupied by an object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Can vary with temperature</a:t>
            </a:r>
            <a:endParaRPr/>
          </a:p>
        </p:txBody>
      </p:sp>
      <p:pic>
        <p:nvPicPr>
          <p:cNvPr descr="http://www.favorit-sci.com/images/Volumetric-flask.jpg" id="223" name="Google Shape;223;p18"/>
          <p:cNvPicPr preferRelativeResize="0"/>
          <p:nvPr/>
        </p:nvPicPr>
        <p:blipFill rotWithShape="1">
          <a:blip r:embed="rId3">
            <a:alphaModFix/>
          </a:blip>
          <a:srcRect b="18141" l="0" r="0" t="0"/>
          <a:stretch/>
        </p:blipFill>
        <p:spPr>
          <a:xfrm>
            <a:off x="0" y="2959528"/>
            <a:ext cx="4762500" cy="38984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sian-scientific.com/products/plasticwares/measuring_cylinders.jpg" id="224" name="Google Shape;22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3438" y="3409950"/>
            <a:ext cx="2324100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amlab.co.uk/siteimages/glassware/camlab0809.gif" id="225" name="Google Shape;225;p18"/>
          <p:cNvPicPr preferRelativeResize="0"/>
          <p:nvPr/>
        </p:nvPicPr>
        <p:blipFill rotWithShape="1">
          <a:blip r:embed="rId5">
            <a:alphaModFix/>
          </a:blip>
          <a:srcRect b="0" l="23689" r="0" t="0"/>
          <a:stretch/>
        </p:blipFill>
        <p:spPr>
          <a:xfrm>
            <a:off x="6966347" y="1191333"/>
            <a:ext cx="2177653" cy="5666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Temperature</a:t>
            </a:r>
            <a:endParaRPr/>
          </a:p>
        </p:txBody>
      </p:sp>
      <p:sp>
        <p:nvSpPr>
          <p:cNvPr id="231" name="Google Shape;231;p19"/>
          <p:cNvSpPr txBox="1"/>
          <p:nvPr>
            <p:ph idx="1" type="body"/>
          </p:nvPr>
        </p:nvSpPr>
        <p:spPr>
          <a:xfrm>
            <a:off x="457200" y="1142984"/>
            <a:ext cx="8686800" cy="4983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Celsius scale is most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AU"/>
              <a:t>	widely used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Kelvin is the SI unit,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AU"/>
              <a:t>	but is not often used in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AU"/>
              <a:t>	most areas of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AU"/>
              <a:t>	chemistry</a:t>
            </a:r>
            <a:endParaRPr/>
          </a:p>
        </p:txBody>
      </p:sp>
      <p:pic>
        <p:nvPicPr>
          <p:cNvPr descr="http://apollo.lsc.vsc.edu/classes/met130/notes/chapter2/graphics/tscales.jpg" id="232" name="Google Shape;2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2525" y="1381125"/>
            <a:ext cx="4181475" cy="54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Energy</a:t>
            </a:r>
            <a:endParaRPr/>
          </a:p>
        </p:txBody>
      </p:sp>
      <p:sp>
        <p:nvSpPr>
          <p:cNvPr id="238" name="Google Shape;238;p20"/>
          <p:cNvSpPr txBox="1"/>
          <p:nvPr>
            <p:ph idx="1" type="body"/>
          </p:nvPr>
        </p:nvSpPr>
        <p:spPr>
          <a:xfrm>
            <a:off x="457200" y="928670"/>
            <a:ext cx="8686800" cy="5197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Energy is not created or destroyed but converted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Kinetic energy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Energy in process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Potential energy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Stored energy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Joule is the SI unit, but kilojoules used most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Energy required to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Iron: 10 kJ/min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Rake leaves: 17 kJ/min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Walk: 25 kJ/min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Density and specific gravity</a:t>
            </a:r>
            <a:endParaRPr/>
          </a:p>
        </p:txBody>
      </p:sp>
      <p:sp>
        <p:nvSpPr>
          <p:cNvPr id="244" name="Google Shape;244;p21"/>
          <p:cNvSpPr txBox="1"/>
          <p:nvPr>
            <p:ph idx="1" type="body"/>
          </p:nvPr>
        </p:nvSpPr>
        <p:spPr>
          <a:xfrm>
            <a:off x="457200" y="928670"/>
            <a:ext cx="8686800" cy="5197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Mass and volume are extensive properties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Density is an intensive property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Mass divided volume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Water at 4 °C has a density of 1.000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Used as a reference point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AU"/>
              <a:t>Specific gravity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AU"/>
              <a:t>Density of an object divided density of water at 4 °C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45" name="Google Shape;24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876" y="2643182"/>
            <a:ext cx="15430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4744" y="4286256"/>
            <a:ext cx="360045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"/>
          <p:cNvSpPr txBox="1"/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Density and specific gravity</a:t>
            </a:r>
            <a:endParaRPr/>
          </a:p>
        </p:txBody>
      </p:sp>
      <p:pic>
        <p:nvPicPr>
          <p:cNvPr descr="http://www.dmturner.org/Teacher/Pictures/dense.gif" id="252" name="Google Shape;25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8850" y="1000108"/>
            <a:ext cx="3105150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2972209"/>
            <a:ext cx="6572264" cy="3885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2006-05-07T05:23:32Z</dcterms:created>
  <dc:creator>Button</dc:creator>
</cp:coreProperties>
</file>