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467" r:id="rId3"/>
    <p:sldId id="424" r:id="rId4"/>
    <p:sldId id="450" r:id="rId5"/>
    <p:sldId id="425" r:id="rId6"/>
    <p:sldId id="426" r:id="rId7"/>
    <p:sldId id="451" r:id="rId8"/>
    <p:sldId id="458" r:id="rId9"/>
    <p:sldId id="468" r:id="rId10"/>
    <p:sldId id="473" r:id="rId11"/>
    <p:sldId id="453" r:id="rId12"/>
    <p:sldId id="454" r:id="rId13"/>
    <p:sldId id="427" r:id="rId14"/>
    <p:sldId id="428" r:id="rId15"/>
    <p:sldId id="429" r:id="rId16"/>
    <p:sldId id="430" r:id="rId17"/>
    <p:sldId id="431" r:id="rId18"/>
    <p:sldId id="432" r:id="rId19"/>
    <p:sldId id="433" r:id="rId20"/>
    <p:sldId id="434" r:id="rId21"/>
    <p:sldId id="435" r:id="rId22"/>
    <p:sldId id="436" r:id="rId23"/>
    <p:sldId id="437" r:id="rId24"/>
    <p:sldId id="459" r:id="rId25"/>
    <p:sldId id="460" r:id="rId26"/>
    <p:sldId id="470" r:id="rId27"/>
    <p:sldId id="461" r:id="rId28"/>
    <p:sldId id="463" r:id="rId29"/>
    <p:sldId id="464" r:id="rId30"/>
    <p:sldId id="462" r:id="rId31"/>
    <p:sldId id="471" r:id="rId32"/>
    <p:sldId id="465" r:id="rId33"/>
    <p:sldId id="466" r:id="rId34"/>
    <p:sldId id="472" r:id="rId3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3/1/2009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3/1/2009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20574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41910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4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41910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>
    <p:cut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Atomic structure and the periodic table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3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4 March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Lecture 3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000108"/>
            <a:ext cx="8572528" cy="5126055"/>
          </a:xfrm>
        </p:spPr>
        <p:txBody>
          <a:bodyPr/>
          <a:lstStyle/>
          <a:p>
            <a:r>
              <a:rPr lang="en-AU" dirty="0" smtClean="0"/>
              <a:t>Understanding of:</a:t>
            </a:r>
          </a:p>
          <a:p>
            <a:pPr lvl="1"/>
            <a:r>
              <a:rPr lang="en-AU" dirty="0" smtClean="0"/>
              <a:t>Structure of the atom</a:t>
            </a:r>
          </a:p>
          <a:p>
            <a:pPr lvl="2"/>
            <a:r>
              <a:rPr lang="en-AU" dirty="0" smtClean="0"/>
              <a:t>Protons, neutrons, electrons and quarks</a:t>
            </a:r>
          </a:p>
          <a:p>
            <a:pPr lvl="2"/>
            <a:r>
              <a:rPr lang="en-AU" dirty="0" smtClean="0"/>
              <a:t>Relative size of subatomic particles</a:t>
            </a:r>
          </a:p>
          <a:p>
            <a:pPr lvl="1"/>
            <a:r>
              <a:rPr lang="en-AU" dirty="0" smtClean="0"/>
              <a:t>Difference between atomic number/mass</a:t>
            </a:r>
          </a:p>
          <a:p>
            <a:pPr lvl="1"/>
            <a:r>
              <a:rPr lang="en-AU" dirty="0" smtClean="0"/>
              <a:t>What isotopes are</a:t>
            </a:r>
          </a:p>
          <a:p>
            <a:pPr lvl="1"/>
            <a:r>
              <a:rPr lang="en-AU" dirty="0" smtClean="0"/>
              <a:t>Calculation of atomic mass from mass of the isotopes and relative abundance</a:t>
            </a:r>
          </a:p>
          <a:p>
            <a:pPr lvl="1"/>
            <a:r>
              <a:rPr lang="en-AU" dirty="0" smtClean="0"/>
              <a:t>Charges between atoms</a:t>
            </a:r>
          </a:p>
          <a:p>
            <a:pPr lvl="1"/>
            <a:r>
              <a:rPr lang="en-AU" dirty="0" smtClean="0"/>
              <a:t>Importance of the periodic table to determining relationships between elements</a:t>
            </a:r>
          </a:p>
          <a:p>
            <a:pPr lvl="1"/>
            <a:r>
              <a:rPr lang="en-AU" dirty="0" smtClean="0"/>
              <a:t>Valence electrons and the octet rule</a:t>
            </a:r>
          </a:p>
          <a:p>
            <a:pPr lvl="1"/>
            <a:endParaRPr lang="en-AU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2.1 Composition of the </a:t>
            </a:r>
            <a:r>
              <a:rPr lang="en-US" dirty="0" smtClean="0"/>
              <a:t>atom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878013"/>
            <a:ext cx="6643688" cy="43561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Atom</a:t>
            </a:r>
            <a:r>
              <a:rPr lang="en-US" dirty="0"/>
              <a:t> - the basic structural unit of an element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smallest unit of an element that retains the chemical properties of that element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0"/>
            <a:ext cx="84690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428728" y="3286124"/>
            <a:ext cx="771527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 algn="l">
              <a:spcBef>
                <a:spcPct val="50000"/>
              </a:spcBef>
              <a:buFontTx/>
              <a:buChar char="•"/>
            </a:pPr>
            <a:r>
              <a:rPr lang="en-US" sz="3200" b="1" dirty="0">
                <a:solidFill>
                  <a:schemeClr val="accent2"/>
                </a:solidFill>
              </a:rPr>
              <a:t>Nucleus</a:t>
            </a:r>
            <a:r>
              <a:rPr lang="en-US" sz="3200" dirty="0">
                <a:solidFill>
                  <a:schemeClr val="tx1"/>
                </a:solidFill>
              </a:rPr>
              <a:t> - small, dense, positively charged region in the </a:t>
            </a:r>
            <a:r>
              <a:rPr lang="en-US" sz="3200" dirty="0" smtClean="0">
                <a:solidFill>
                  <a:schemeClr val="tx1"/>
                </a:solidFill>
              </a:rPr>
              <a:t>centre </a:t>
            </a:r>
            <a:r>
              <a:rPr lang="en-US" sz="3200" dirty="0">
                <a:solidFill>
                  <a:schemeClr val="tx1"/>
                </a:solidFill>
              </a:rPr>
              <a:t>of the atom</a:t>
            </a:r>
          </a:p>
          <a:p>
            <a:pPr marL="795338" lvl="1" indent="-276225" algn="l">
              <a:spcBef>
                <a:spcPct val="50000"/>
              </a:spcBef>
              <a:buFontTx/>
              <a:buChar char="-"/>
            </a:pPr>
            <a:r>
              <a:rPr lang="en-US" sz="3200" dirty="0">
                <a:solidFill>
                  <a:schemeClr val="accent2"/>
                </a:solidFill>
              </a:rPr>
              <a:t>protons</a:t>
            </a:r>
            <a:r>
              <a:rPr lang="en-US" sz="3200" dirty="0">
                <a:solidFill>
                  <a:schemeClr val="tx1"/>
                </a:solidFill>
              </a:rPr>
              <a:t> - positively charged particles</a:t>
            </a:r>
          </a:p>
          <a:p>
            <a:pPr marL="795338" lvl="1" indent="-276225" algn="l">
              <a:spcBef>
                <a:spcPct val="50000"/>
              </a:spcBef>
              <a:buFontTx/>
              <a:buChar char="-"/>
            </a:pPr>
            <a:r>
              <a:rPr lang="en-US" sz="3200" dirty="0">
                <a:solidFill>
                  <a:schemeClr val="accent2"/>
                </a:solidFill>
              </a:rPr>
              <a:t>neutrons</a:t>
            </a:r>
            <a:r>
              <a:rPr lang="en-US" sz="3200" dirty="0">
                <a:solidFill>
                  <a:schemeClr val="tx1"/>
                </a:solidFill>
              </a:rPr>
              <a:t> - uncharged particles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/>
              <a:t>Electrons, </a:t>
            </a:r>
            <a:r>
              <a:rPr lang="en-US" dirty="0" smtClean="0"/>
              <a:t>protons </a:t>
            </a:r>
            <a:r>
              <a:rPr lang="en-US" dirty="0"/>
              <a:t>and </a:t>
            </a:r>
            <a:r>
              <a:rPr lang="en-US" dirty="0" smtClean="0"/>
              <a:t>neutrons</a:t>
            </a:r>
            <a:endParaRPr lang="en-US" dirty="0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43000" y="1155700"/>
            <a:ext cx="7772400" cy="5016500"/>
          </a:xfrm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dirty="0"/>
              <a:t>Atoms consist of three </a:t>
            </a:r>
            <a:r>
              <a:rPr lang="en-US" b="1" dirty="0">
                <a:solidFill>
                  <a:schemeClr val="accent2"/>
                </a:solidFill>
              </a:rPr>
              <a:t>primary</a:t>
            </a:r>
            <a:r>
              <a:rPr lang="en-US" dirty="0"/>
              <a:t> particles</a:t>
            </a:r>
          </a:p>
          <a:p>
            <a:pPr lvl="2">
              <a:lnSpc>
                <a:spcPct val="85000"/>
              </a:lnSpc>
              <a:spcBef>
                <a:spcPct val="25000"/>
              </a:spcBef>
              <a:buClrTx/>
            </a:pPr>
            <a:r>
              <a:rPr lang="en-US" sz="2800" dirty="0"/>
              <a:t>electrons</a:t>
            </a:r>
          </a:p>
          <a:p>
            <a:pPr lvl="2">
              <a:lnSpc>
                <a:spcPct val="85000"/>
              </a:lnSpc>
              <a:spcBef>
                <a:spcPct val="25000"/>
              </a:spcBef>
              <a:buClrTx/>
            </a:pPr>
            <a:r>
              <a:rPr lang="en-US" sz="2800" dirty="0"/>
              <a:t>protons</a:t>
            </a:r>
          </a:p>
          <a:p>
            <a:pPr lvl="2">
              <a:lnSpc>
                <a:spcPct val="85000"/>
              </a:lnSpc>
              <a:spcBef>
                <a:spcPct val="25000"/>
              </a:spcBef>
              <a:buClrTx/>
            </a:pPr>
            <a:r>
              <a:rPr lang="en-US" sz="2800" dirty="0" smtClean="0"/>
              <a:t>neutrons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 rot="-5400000">
            <a:off x="-2407444" y="2837657"/>
            <a:ext cx="59578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atomic particles</a:t>
            </a:r>
            <a:endParaRPr lang="en-US" dirty="0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308100" y="1142984"/>
            <a:ext cx="7835900" cy="538481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Electrons are negatively charged particles located outside of the nucleus of an atom</a:t>
            </a:r>
          </a:p>
          <a:p>
            <a:pPr>
              <a:lnSpc>
                <a:spcPct val="90000"/>
              </a:lnSpc>
            </a:pPr>
            <a:r>
              <a:rPr lang="en-US" dirty="0"/>
              <a:t>Protons and electrons have charges that are equal in magnitude but opposite in sign</a:t>
            </a:r>
          </a:p>
          <a:p>
            <a:pPr>
              <a:lnSpc>
                <a:spcPct val="90000"/>
              </a:lnSpc>
            </a:pPr>
            <a:r>
              <a:rPr lang="en-US" dirty="0"/>
              <a:t>A neutral atom that has no electrical charge has the same number of protons and electrons</a:t>
            </a:r>
          </a:p>
          <a:p>
            <a:pPr>
              <a:lnSpc>
                <a:spcPct val="90000"/>
              </a:lnSpc>
            </a:pPr>
            <a:r>
              <a:rPr lang="en-US" dirty="0"/>
              <a:t>Electrons move very rapidly in a relatively large volume of space while the nucleus is small </a:t>
            </a:r>
            <a:r>
              <a:rPr lang="en-US" dirty="0" smtClean="0"/>
              <a:t>and </a:t>
            </a:r>
            <a:r>
              <a:rPr lang="en-US" dirty="0"/>
              <a:t>dense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 rot="-5400000">
            <a:off x="-2407444" y="2837657"/>
            <a:ext cx="59578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atomic particles</a:t>
            </a:r>
            <a:endParaRPr lang="en-US" dirty="0"/>
          </a:p>
        </p:txBody>
      </p:sp>
      <p:pic>
        <p:nvPicPr>
          <p:cNvPr id="27654" name="Picture 6" descr="http://www.oralchelation.com/LifeGlowBasic/images/atom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08437"/>
            <a:ext cx="5786447" cy="56495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200"/>
              <a:t>Fig. 2.9</a:t>
            </a:r>
          </a:p>
        </p:txBody>
      </p:sp>
      <p:pic>
        <p:nvPicPr>
          <p:cNvPr id="60420" name="Picture 4" descr="den11102_02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31098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http://www.necel.com/en/faq/ele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-4273"/>
            <a:ext cx="6600851" cy="686227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chemguide.co.uk/atoms/properties/1sorbita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00396" cy="3818689"/>
          </a:xfrm>
          <a:prstGeom prst="rect">
            <a:avLst/>
          </a:prstGeom>
          <a:noFill/>
        </p:spPr>
      </p:pic>
      <p:pic>
        <p:nvPicPr>
          <p:cNvPr id="33794" name="Picture 2" descr="http://www.chemguide.co.uk/atoms/properties/2sorbita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6287" y="0"/>
            <a:ext cx="3147713" cy="3571876"/>
          </a:xfrm>
          <a:prstGeom prst="rect">
            <a:avLst/>
          </a:prstGeom>
          <a:noFill/>
        </p:spPr>
      </p:pic>
      <p:pic>
        <p:nvPicPr>
          <p:cNvPr id="33796" name="Picture 4" descr="http://www.chemguide.co.uk/atoms/properties/porbita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1838701"/>
            <a:ext cx="2286016" cy="5019299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 rot="-5400000">
            <a:off x="-2407444" y="2837657"/>
            <a:ext cx="59578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atomic particles</a:t>
            </a:r>
            <a:endParaRPr lang="en-US" dirty="0"/>
          </a:p>
        </p:txBody>
      </p:sp>
      <p:pic>
        <p:nvPicPr>
          <p:cNvPr id="27650" name="Picture 2" descr="http://sol.sci.uop.edu/~jfalward/physics17/chapter13/moleculetonucle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5445243" cy="2928958"/>
          </a:xfrm>
          <a:prstGeom prst="rect">
            <a:avLst/>
          </a:prstGeom>
          <a:noFill/>
        </p:spPr>
      </p:pic>
      <p:pic>
        <p:nvPicPr>
          <p:cNvPr id="27652" name="Picture 4" descr="http://sol.sci.uop.edu/~jfalward/physics17/chapter13/nucleustoqua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4992" y="3714752"/>
            <a:ext cx="6336602" cy="296227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 rot="-5400000">
            <a:off x="-2407444" y="2837657"/>
            <a:ext cx="59578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atomic particles</a:t>
            </a:r>
            <a:endParaRPr lang="en-US" dirty="0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308100" y="1142984"/>
            <a:ext cx="7835900" cy="5384816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Relative </a:t>
            </a:r>
            <a:r>
              <a:rPr lang="en-US" dirty="0" smtClean="0"/>
              <a:t>size of particles of the atom are as follows: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Quark / electron		1 cm diameter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Proton / neutrons		10 m diameter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Nucleus			100 m diameter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Atom				1000 km diameter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4005263" y="2709863"/>
            <a:ext cx="600075" cy="338137"/>
          </a:xfrm>
          <a:prstGeom prst="line">
            <a:avLst/>
          </a:prstGeom>
          <a:noFill/>
          <a:ln w="57150">
            <a:solidFill>
              <a:srgbClr val="5ECA5E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643174" y="2147888"/>
            <a:ext cx="1481151" cy="6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Mass</a:t>
            </a:r>
          </a:p>
          <a:p>
            <a:pPr>
              <a:lnSpc>
                <a:spcPct val="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Number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3797300" y="3771900"/>
            <a:ext cx="849313" cy="233363"/>
          </a:xfrm>
          <a:prstGeom prst="line">
            <a:avLst/>
          </a:prstGeom>
          <a:noFill/>
          <a:ln w="57150">
            <a:solidFill>
              <a:srgbClr val="5ECA5E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479675" y="3784600"/>
            <a:ext cx="147478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Atomic Number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>
            <a:off x="6276975" y="2205038"/>
            <a:ext cx="706438" cy="784225"/>
          </a:xfrm>
          <a:prstGeom prst="line">
            <a:avLst/>
          </a:prstGeom>
          <a:noFill/>
          <a:ln w="57150">
            <a:solidFill>
              <a:srgbClr val="5ECA5E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 flipV="1">
            <a:off x="5857884" y="3714752"/>
            <a:ext cx="730250" cy="533400"/>
          </a:xfrm>
          <a:prstGeom prst="line">
            <a:avLst/>
          </a:prstGeom>
          <a:noFill/>
          <a:ln w="57150">
            <a:solidFill>
              <a:srgbClr val="5ECA5E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6256338" y="1624013"/>
            <a:ext cx="170973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Charge of particle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6572264" y="3857628"/>
            <a:ext cx="15382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Symbol of </a:t>
            </a:r>
          </a:p>
          <a:p>
            <a:pPr>
              <a:lnSpc>
                <a:spcPct val="60000"/>
              </a:lnSpc>
            </a:pPr>
            <a:r>
              <a:rPr lang="en-US" sz="2400" dirty="0">
                <a:solidFill>
                  <a:schemeClr val="tx1"/>
                </a:solidFill>
              </a:rPr>
              <a:t>the atom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 rot="-5400000">
            <a:off x="-2393980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3331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387350"/>
            <a:ext cx="9144000" cy="646113"/>
          </a:xfrm>
        </p:spPr>
        <p:txBody>
          <a:bodyPr/>
          <a:lstStyle/>
          <a:p>
            <a:r>
              <a:rPr lang="en-US" dirty="0"/>
              <a:t>Symbolic </a:t>
            </a:r>
            <a:r>
              <a:rPr lang="en-US" dirty="0" smtClean="0"/>
              <a:t>element representation</a:t>
            </a:r>
            <a:endParaRPr lang="en-US" dirty="0"/>
          </a:p>
        </p:txBody>
      </p:sp>
      <p:graphicFrame>
        <p:nvGraphicFramePr>
          <p:cNvPr id="13332" name="Object 20"/>
          <p:cNvGraphicFramePr>
            <a:graphicFrameLocks noChangeAspect="1"/>
          </p:cNvGraphicFramePr>
          <p:nvPr>
            <p:ph sz="half" idx="1"/>
          </p:nvPr>
        </p:nvGraphicFramePr>
        <p:xfrm>
          <a:off x="4424363" y="2641600"/>
          <a:ext cx="2032000" cy="1463675"/>
        </p:xfrm>
        <a:graphic>
          <a:graphicData uri="http://schemas.openxmlformats.org/presentationml/2006/ole">
            <p:oleObj spid="_x0000_s1026" name="Equation" r:id="rId3" imgW="317160" imgH="228600" progId="Equation.3">
              <p:embed/>
            </p:oleObj>
          </a:graphicData>
        </a:graphic>
      </p:graphicFrame>
      <p:sp>
        <p:nvSpPr>
          <p:cNvPr id="13333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1474788" y="4595813"/>
            <a:ext cx="7456487" cy="1981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</a:pPr>
            <a:r>
              <a:rPr lang="en-US" b="1">
                <a:solidFill>
                  <a:schemeClr val="accent2"/>
                </a:solidFill>
              </a:rPr>
              <a:t>Atomic number</a:t>
            </a:r>
            <a:r>
              <a:rPr lang="en-US"/>
              <a:t> (Z) - the number of protons in the atom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chemeClr val="accent2"/>
                </a:solidFill>
              </a:rPr>
              <a:t>Mass number</a:t>
            </a:r>
            <a:r>
              <a:rPr lang="en-US"/>
              <a:t> (A) - sum of the number of protons and neutrons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</a:t>
            </a:r>
            <a:r>
              <a:rPr lang="en-US" dirty="0" smtClean="0"/>
              <a:t>calculations</a:t>
            </a:r>
            <a:endParaRPr lang="en-US" dirty="0"/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642910" y="1857364"/>
            <a:ext cx="8501090" cy="46166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</a:rPr>
              <a:t>number of protons + number of neutrons = mass number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 rot="-5400000">
            <a:off x="-2465418" y="3108304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42910" y="3067050"/>
            <a:ext cx="8501090" cy="46166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</a:rPr>
              <a:t>number of neutrons = mass number - number of  protons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42910" y="3951288"/>
            <a:ext cx="8501090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</a:rPr>
              <a:t>number of protons = number of  electrons IF positive and negative charges cancel, the atom Charge = 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idx="1"/>
          </p:nvPr>
        </p:nvSpPr>
        <p:spPr>
          <a:xfrm>
            <a:off x="935038" y="1571612"/>
            <a:ext cx="8208962" cy="3492500"/>
          </a:xfrm>
          <a:solidFill>
            <a:srgbClr val="FFE267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sz="2600" u="sng" dirty="0" smtClean="0"/>
              <a:t>     </a:t>
            </a:r>
            <a:r>
              <a:rPr lang="en-US" sz="2500" u="sng" dirty="0" smtClean="0"/>
              <a:t>Name        Charge     Mass(</a:t>
            </a:r>
            <a:r>
              <a:rPr lang="en-US" sz="2500" u="sng" dirty="0" err="1" smtClean="0"/>
              <a:t>daltons</a:t>
            </a:r>
            <a:r>
              <a:rPr lang="en-US" sz="2500" u="sng" dirty="0" smtClean="0"/>
              <a:t>) Mass (grams)</a:t>
            </a:r>
            <a:endParaRPr lang="en-US" sz="2500" dirty="0" smtClean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sz="2500" dirty="0" smtClean="0"/>
              <a:t>Electrons (e)	      -1	          5.4 x 10</a:t>
            </a:r>
            <a:r>
              <a:rPr lang="en-US" sz="2500" baseline="30000" dirty="0" smtClean="0"/>
              <a:t>-4</a:t>
            </a:r>
            <a:r>
              <a:rPr lang="en-US" sz="2500" dirty="0" smtClean="0"/>
              <a:t>     	9.1095 x 10</a:t>
            </a:r>
            <a:r>
              <a:rPr lang="en-US" sz="2500" baseline="30000" dirty="0" smtClean="0"/>
              <a:t>-28</a:t>
            </a:r>
            <a:endParaRPr lang="en-US" sz="2500" dirty="0" smtClean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en-US" sz="2500" dirty="0" smtClean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sz="2500" dirty="0" smtClean="0"/>
              <a:t>Protons (p)	     +1	            1.00	          1.6725 X 10</a:t>
            </a:r>
            <a:r>
              <a:rPr lang="en-US" sz="2500" baseline="30000" dirty="0" smtClean="0"/>
              <a:t>-24</a:t>
            </a:r>
            <a:endParaRPr lang="en-US" sz="2500" dirty="0" smtClean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en-US" sz="2500" dirty="0" smtClean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sz="2500" dirty="0" smtClean="0"/>
              <a:t>Neutrons (n)	       0		  1.00	          1.6750 x 10</a:t>
            </a:r>
            <a:r>
              <a:rPr lang="en-US" sz="2500" baseline="30000" dirty="0" smtClean="0"/>
              <a:t>-24</a:t>
            </a:r>
            <a:endParaRPr lang="en-US" sz="2500" dirty="0"/>
          </a:p>
        </p:txBody>
      </p:sp>
      <p:sp>
        <p:nvSpPr>
          <p:cNvPr id="55301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0" y="266700"/>
            <a:ext cx="9144000" cy="1143000"/>
          </a:xfrm>
          <a:noFill/>
          <a:ln/>
        </p:spPr>
        <p:txBody>
          <a:bodyPr/>
          <a:lstStyle/>
          <a:p>
            <a:r>
              <a:rPr lang="en-US" sz="3200" b="1" dirty="0">
                <a:solidFill>
                  <a:schemeClr val="accent2"/>
                </a:solidFill>
              </a:rPr>
              <a:t>Selected </a:t>
            </a:r>
            <a:r>
              <a:rPr lang="en-US" sz="3200" b="1" dirty="0" smtClean="0">
                <a:solidFill>
                  <a:schemeClr val="accent2"/>
                </a:solidFill>
              </a:rPr>
              <a:t>properties </a:t>
            </a:r>
            <a:r>
              <a:rPr lang="en-US" sz="3200" b="1" dirty="0">
                <a:solidFill>
                  <a:schemeClr val="accent2"/>
                </a:solidFill>
              </a:rPr>
              <a:t>of the </a:t>
            </a:r>
            <a:r>
              <a:rPr lang="en-US" sz="3200" b="1" dirty="0" smtClean="0">
                <a:solidFill>
                  <a:schemeClr val="accent2"/>
                </a:solidFill>
              </a:rPr>
              <a:t>three basic subatomic particles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</a:t>
            </a:r>
            <a:r>
              <a:rPr lang="en-US" sz="4000" dirty="0" smtClean="0">
                <a:solidFill>
                  <a:schemeClr val="bg2"/>
                </a:solidFill>
              </a:rPr>
              <a:t>Atom</a:t>
            </a:r>
            <a:endParaRPr lang="en-US" sz="4000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627188" y="1382713"/>
            <a:ext cx="71770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tx1"/>
                </a:solidFill>
              </a:rPr>
              <a:t>Calculate the number of protons, neutrons and electrons in each of the following: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1828800" y="2903538"/>
          <a:ext cx="879475" cy="879475"/>
        </p:xfrm>
        <a:graphic>
          <a:graphicData uri="http://schemas.openxmlformats.org/presentationml/2006/ole">
            <p:oleObj spid="_x0000_s2050" name="Equation" r:id="rId3" imgW="241200" imgH="241200" progId="Equation.3">
              <p:embed/>
            </p:oleObj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1828800" y="4408488"/>
          <a:ext cx="1093788" cy="865187"/>
        </p:xfrm>
        <a:graphic>
          <a:graphicData uri="http://schemas.openxmlformats.org/presentationml/2006/ole">
            <p:oleObj spid="_x0000_s2051" name="Equation" r:id="rId4" imgW="304560" imgH="241200" progId="Equation.3">
              <p:embed/>
            </p:oleObj>
          </a:graphicData>
        </a:graphic>
      </p:graphicFrame>
      <p:sp>
        <p:nvSpPr>
          <p:cNvPr id="14344" name="Rectangle 8"/>
          <p:cNvSpPr>
            <a:spLocks noChangeArrowheads="1"/>
          </p:cNvSpPr>
          <p:nvPr/>
        </p:nvSpPr>
        <p:spPr bwMode="auto">
          <a:xfrm rot="-5400000">
            <a:off x="-2536856" y="3108304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244475"/>
            <a:ext cx="9144000" cy="1143000"/>
          </a:xfrm>
        </p:spPr>
        <p:txBody>
          <a:bodyPr/>
          <a:lstStyle/>
          <a:p>
            <a:r>
              <a:rPr lang="en-US" sz="4000" dirty="0"/>
              <a:t>Determining the </a:t>
            </a:r>
            <a:r>
              <a:rPr lang="en-US" sz="4000" dirty="0" smtClean="0"/>
              <a:t>atomic composition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584450"/>
            <a:ext cx="5519738" cy="41386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8118475" y="1963738"/>
            <a:ext cx="387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428728" y="5997575"/>
            <a:ext cx="2357454" cy="757130"/>
          </a:xfrm>
          <a:prstGeom prst="rect">
            <a:avLst/>
          </a:prstGeom>
          <a:solidFill>
            <a:srgbClr val="F3F3E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C0000"/>
                </a:solidFill>
              </a:rPr>
              <a:t>Hydrogen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(Hydrogen - 1)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594100" y="6000750"/>
            <a:ext cx="2376488" cy="749300"/>
          </a:xfrm>
          <a:prstGeom prst="rect">
            <a:avLst/>
          </a:prstGeom>
          <a:solidFill>
            <a:srgbClr val="F3F3E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C0000"/>
                </a:solidFill>
              </a:rPr>
              <a:t>Deuterium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(Hydrogen - 2)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900738" y="5999163"/>
            <a:ext cx="2165350" cy="749300"/>
          </a:xfrm>
          <a:prstGeom prst="rect">
            <a:avLst/>
          </a:prstGeom>
          <a:solidFill>
            <a:srgbClr val="F3F3E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C0000"/>
                </a:solidFill>
              </a:rPr>
              <a:t>Tritium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(Hydrogen - 3)</a:t>
            </a: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1474788" y="2974975"/>
            <a:ext cx="6470650" cy="579438"/>
          </a:xfrm>
          <a:prstGeom prst="rect">
            <a:avLst/>
          </a:prstGeom>
          <a:solidFill>
            <a:srgbClr val="F3F3E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u="sng" dirty="0">
                <a:solidFill>
                  <a:schemeClr val="tx1"/>
                </a:solidFill>
              </a:rPr>
              <a:t>Isotopes of Hydrogen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14415" y="1016000"/>
            <a:ext cx="7288236" cy="1982081"/>
          </a:xfrm>
          <a:prstGeom prst="rect">
            <a:avLst/>
          </a:prstGeom>
          <a:solidFill>
            <a:srgbClr val="F3F3E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39725" indent="-339725" algn="l">
              <a:spcBef>
                <a:spcPct val="50000"/>
              </a:spcBef>
              <a:buFontTx/>
              <a:buChar char="•"/>
            </a:pPr>
            <a:r>
              <a:rPr lang="en-US" sz="3200" b="1" dirty="0">
                <a:solidFill>
                  <a:schemeClr val="accent2"/>
                </a:solidFill>
              </a:rPr>
              <a:t>Isotopes</a:t>
            </a:r>
            <a:r>
              <a:rPr lang="en-US" sz="3200" dirty="0">
                <a:solidFill>
                  <a:schemeClr val="tx1"/>
                </a:solidFill>
              </a:rPr>
              <a:t> - atoms of the same element having different masses</a:t>
            </a:r>
          </a:p>
          <a:p>
            <a:pPr marL="795338" lvl="1" indent="-338138" algn="l">
              <a:lnSpc>
                <a:spcPct val="80000"/>
              </a:lnSpc>
              <a:spcBef>
                <a:spcPct val="25000"/>
              </a:spcBef>
              <a:buFontTx/>
              <a:buChar char="–"/>
            </a:pPr>
            <a:r>
              <a:rPr lang="en-US" sz="2800" dirty="0">
                <a:solidFill>
                  <a:schemeClr val="tx1"/>
                </a:solidFill>
              </a:rPr>
              <a:t>contain same number of protons</a:t>
            </a:r>
          </a:p>
          <a:p>
            <a:pPr marL="795338" lvl="1" indent="-338138" algn="l">
              <a:lnSpc>
                <a:spcPct val="80000"/>
              </a:lnSpc>
              <a:spcBef>
                <a:spcPct val="25000"/>
              </a:spcBef>
              <a:buFontTx/>
              <a:buChar char="–"/>
            </a:pPr>
            <a:r>
              <a:rPr lang="en-US" sz="2800" dirty="0">
                <a:solidFill>
                  <a:schemeClr val="tx1"/>
                </a:solidFill>
              </a:rPr>
              <a:t>contain </a:t>
            </a:r>
            <a:r>
              <a:rPr lang="en-US" sz="2800" i="1" dirty="0">
                <a:solidFill>
                  <a:schemeClr val="tx1"/>
                </a:solidFill>
              </a:rPr>
              <a:t>different</a:t>
            </a:r>
            <a:r>
              <a:rPr lang="en-US" sz="2800" dirty="0">
                <a:solidFill>
                  <a:schemeClr val="tx1"/>
                </a:solidFill>
              </a:rPr>
              <a:t> numbers of </a:t>
            </a:r>
            <a:r>
              <a:rPr lang="en-US" sz="2800" i="1" dirty="0">
                <a:solidFill>
                  <a:schemeClr val="tx1"/>
                </a:solidFill>
              </a:rPr>
              <a:t>neutrons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/>
          <a:lstStyle/>
          <a:p>
            <a:r>
              <a:rPr lang="en-US"/>
              <a:t>Isotopes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1371600" y="192088"/>
            <a:ext cx="7524750" cy="1143000"/>
          </a:xfrm>
        </p:spPr>
        <p:txBody>
          <a:bodyPr/>
          <a:lstStyle/>
          <a:p>
            <a:r>
              <a:rPr lang="en-US" dirty="0"/>
              <a:t>Isotopic </a:t>
            </a:r>
            <a:r>
              <a:rPr lang="en-US" dirty="0" smtClean="0"/>
              <a:t>calculations</a:t>
            </a:r>
            <a:endParaRPr lang="en-US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652588" y="1495425"/>
            <a:ext cx="7223125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Isotopes of the same element have </a:t>
            </a:r>
            <a:r>
              <a:rPr lang="en-US" sz="2800" i="1" dirty="0"/>
              <a:t>identical</a:t>
            </a:r>
            <a:r>
              <a:rPr lang="en-US" sz="2800" dirty="0"/>
              <a:t> </a:t>
            </a:r>
            <a:r>
              <a:rPr lang="en-US" sz="2800" i="1" dirty="0"/>
              <a:t>chemical properties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Some isotopes are radioactive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Find chlorine on the periodic table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>
                <a:solidFill>
                  <a:schemeClr val="accent2"/>
                </a:solidFill>
              </a:rPr>
              <a:t>What is the atomic number of chlorine?</a:t>
            </a:r>
          </a:p>
          <a:p>
            <a:pPr lvl="3">
              <a:lnSpc>
                <a:spcPct val="80000"/>
              </a:lnSpc>
              <a:spcBef>
                <a:spcPct val="50000"/>
              </a:spcBef>
              <a:buFont typeface="Wingdings" pitchFamily="20" charset="2"/>
              <a:buNone/>
            </a:pPr>
            <a:r>
              <a:rPr lang="en-US" sz="2800" dirty="0"/>
              <a:t>17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>
                <a:solidFill>
                  <a:schemeClr val="accent2"/>
                </a:solidFill>
              </a:rPr>
              <a:t>What is the mass given</a:t>
            </a:r>
          </a:p>
          <a:p>
            <a:pPr lvl="3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sz="2800" dirty="0" smtClean="0"/>
              <a:t>35.453 </a:t>
            </a:r>
            <a:r>
              <a:rPr lang="en-US" sz="2800" dirty="0" err="1" smtClean="0"/>
              <a:t>Da</a:t>
            </a:r>
            <a:endParaRPr lang="en-US" sz="2800" dirty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This is </a:t>
            </a:r>
            <a:r>
              <a:rPr lang="en-US" sz="2800" b="1" i="1" dirty="0">
                <a:solidFill>
                  <a:srgbClr val="990099"/>
                </a:solidFill>
              </a:rPr>
              <a:t>not</a:t>
            </a:r>
            <a:r>
              <a:rPr lang="en-US" sz="2800" dirty="0"/>
              <a:t> the mass number of an isotope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231775"/>
            <a:ext cx="7772400" cy="830263"/>
          </a:xfrm>
        </p:spPr>
        <p:txBody>
          <a:bodyPr/>
          <a:lstStyle/>
          <a:p>
            <a:r>
              <a:rPr lang="en-US" dirty="0"/>
              <a:t>Atomic </a:t>
            </a:r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14414" y="1260475"/>
            <a:ext cx="7929586" cy="491172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 smtClean="0"/>
              <a:t>The </a:t>
            </a:r>
            <a:r>
              <a:rPr lang="en-US" b="1" dirty="0">
                <a:solidFill>
                  <a:schemeClr val="accent2"/>
                </a:solidFill>
              </a:rPr>
              <a:t>atomic mass</a:t>
            </a:r>
            <a:r>
              <a:rPr lang="en-US" dirty="0"/>
              <a:t> - the weighted average of the masses of all the isotopes that make up chlorine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dirty="0"/>
              <a:t>Chlorine consists </a:t>
            </a:r>
            <a:r>
              <a:rPr lang="en-US" dirty="0" smtClean="0"/>
              <a:t>of: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/>
              <a:t> chlorine-35 (isotopic mass 34.969: 75.77%)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/>
              <a:t> chlorine-37 (isotopic mass 36.966: 24.23%)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/>
              <a:t> roughly in </a:t>
            </a:r>
            <a:r>
              <a:rPr lang="en-US" dirty="0"/>
              <a:t>a 3:1 ratio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b="1" dirty="0">
                <a:solidFill>
                  <a:schemeClr val="accent2"/>
                </a:solidFill>
              </a:rPr>
              <a:t>Weighted average</a:t>
            </a:r>
            <a:r>
              <a:rPr lang="en-US" dirty="0"/>
              <a:t> is an average corrected by the relative amounts of each isotope present in nature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257175"/>
            <a:ext cx="7772400" cy="1143000"/>
          </a:xfrm>
        </p:spPr>
        <p:txBody>
          <a:bodyPr/>
          <a:lstStyle/>
          <a:p>
            <a:r>
              <a:rPr lang="en-US" dirty="0"/>
              <a:t>Determining </a:t>
            </a:r>
            <a:r>
              <a:rPr lang="en-US" dirty="0" smtClean="0"/>
              <a:t>atomic mass</a:t>
            </a:r>
            <a:endParaRPr lang="en-US" dirty="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3000" y="1651000"/>
            <a:ext cx="7772400" cy="4521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/>
              <a:t>Calculate the atomic mass of naturally occurring chlorine if 75.77% of chlorine atoms are chlorine-35 and 24.23% of chlorine atoms are chlorine-37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b="1" dirty="0">
                <a:solidFill>
                  <a:srgbClr val="CC0000"/>
                </a:solidFill>
              </a:rPr>
              <a:t>Step 1</a:t>
            </a:r>
            <a:r>
              <a:rPr lang="en-US" dirty="0"/>
              <a:t>: convert the percentage to a decimal fraction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0.7577</a:t>
            </a:r>
            <a:r>
              <a:rPr lang="en-US" dirty="0"/>
              <a:t> chlorine-35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0.2423</a:t>
            </a:r>
            <a:r>
              <a:rPr lang="en-US" dirty="0"/>
              <a:t> chlorine-37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214414" y="285728"/>
            <a:ext cx="792958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rgbClr val="CC0000"/>
                </a:solidFill>
              </a:rPr>
              <a:t>Step 2</a:t>
            </a:r>
            <a:r>
              <a:rPr lang="en-US" sz="3200" dirty="0">
                <a:solidFill>
                  <a:schemeClr val="tx1"/>
                </a:solidFill>
              </a:rPr>
              <a:t>: Multiply the decimal fraction by the mass of that isotope to obtain the isotope contribution to the atomic mass.</a:t>
            </a: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For chlorine-35: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0.7577 </a:t>
            </a:r>
            <a:r>
              <a:rPr lang="en-US" sz="3200" dirty="0">
                <a:solidFill>
                  <a:schemeClr val="folHlink"/>
                </a:solidFill>
              </a:rPr>
              <a:t>x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34.969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folHlink"/>
                </a:solidFill>
              </a:rPr>
              <a:t>=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26.496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endParaRPr lang="en-US" sz="32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For chlorine-37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0.2423 </a:t>
            </a:r>
            <a:r>
              <a:rPr lang="en-US" sz="3200" dirty="0">
                <a:solidFill>
                  <a:schemeClr val="folHlink"/>
                </a:solidFill>
              </a:rPr>
              <a:t>x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36.966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folHlink"/>
                </a:solidFill>
              </a:rPr>
              <a:t>=</a:t>
            </a:r>
            <a:r>
              <a:rPr lang="en-US" sz="3200" dirty="0">
                <a:solidFill>
                  <a:schemeClr val="tx1"/>
                </a:solidFill>
              </a:rPr>
              <a:t>   </a:t>
            </a:r>
            <a:r>
              <a:rPr lang="en-US" sz="3200" dirty="0" smtClean="0">
                <a:solidFill>
                  <a:schemeClr val="accent2"/>
                </a:solidFill>
              </a:rPr>
              <a:t>8.957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endParaRPr lang="en-US" sz="32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3200" b="1" dirty="0" smtClean="0">
              <a:solidFill>
                <a:srgbClr val="CC0000"/>
              </a:solidFill>
            </a:endParaRPr>
          </a:p>
          <a:p>
            <a:pPr algn="l"/>
            <a:r>
              <a:rPr lang="en-US" sz="3200" b="1" dirty="0" smtClean="0">
                <a:solidFill>
                  <a:srgbClr val="CC0000"/>
                </a:solidFill>
              </a:rPr>
              <a:t>Step </a:t>
            </a:r>
            <a:r>
              <a:rPr lang="en-US" sz="3200" b="1" dirty="0">
                <a:solidFill>
                  <a:srgbClr val="CC0000"/>
                </a:solidFill>
              </a:rPr>
              <a:t>3</a:t>
            </a:r>
            <a:r>
              <a:rPr lang="en-US" sz="3200" dirty="0">
                <a:solidFill>
                  <a:schemeClr val="tx1"/>
                </a:solidFill>
              </a:rPr>
              <a:t>: sum these partial weights to </a:t>
            </a:r>
            <a:r>
              <a:rPr lang="en-US" sz="3200" dirty="0" smtClean="0">
                <a:solidFill>
                  <a:schemeClr val="tx1"/>
                </a:solidFill>
              </a:rPr>
              <a:t>obtain </a:t>
            </a:r>
            <a:r>
              <a:rPr lang="en-US" sz="3200" dirty="0">
                <a:solidFill>
                  <a:schemeClr val="tx1"/>
                </a:solidFill>
              </a:rPr>
              <a:t>the weighted average atomic mass of chlorine: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26.496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folHlink"/>
                </a:solidFill>
              </a:rPr>
              <a:t>+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8.957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folHlink"/>
                </a:solidFill>
              </a:rPr>
              <a:t>=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35.453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 rot="-5400000">
            <a:off x="-2536856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 rot="-5400000">
            <a:off x="-2465418" y="3036866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title"/>
          </p:nvPr>
        </p:nvSpPr>
        <p:spPr>
          <a:xfrm>
            <a:off x="1066800" y="257175"/>
            <a:ext cx="7772400" cy="1143000"/>
          </a:xfrm>
        </p:spPr>
        <p:txBody>
          <a:bodyPr/>
          <a:lstStyle/>
          <a:p>
            <a:r>
              <a:rPr lang="en-US" dirty="0"/>
              <a:t>Atomic </a:t>
            </a:r>
            <a:r>
              <a:rPr lang="en-US" dirty="0" smtClean="0"/>
              <a:t>mass determination</a:t>
            </a:r>
            <a:endParaRPr lang="en-US" dirty="0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28662" y="1327150"/>
            <a:ext cx="8215338" cy="4114800"/>
          </a:xfrm>
        </p:spPr>
        <p:txBody>
          <a:bodyPr/>
          <a:lstStyle/>
          <a:p>
            <a:pPr>
              <a:spcBef>
                <a:spcPct val="25000"/>
              </a:spcBef>
            </a:pPr>
            <a:endParaRPr lang="en-US" dirty="0" smtClean="0"/>
          </a:p>
          <a:p>
            <a:pPr>
              <a:spcBef>
                <a:spcPct val="25000"/>
              </a:spcBef>
            </a:pPr>
            <a:r>
              <a:rPr lang="en-US" dirty="0" smtClean="0"/>
              <a:t>Nitrogen </a:t>
            </a:r>
            <a:r>
              <a:rPr lang="en-US" dirty="0"/>
              <a:t>consists of two naturally occurring isotopes</a:t>
            </a:r>
          </a:p>
          <a:p>
            <a:pPr lvl="1">
              <a:spcBef>
                <a:spcPct val="25000"/>
              </a:spcBef>
            </a:pPr>
            <a:r>
              <a:rPr lang="en-US" dirty="0"/>
              <a:t>99.63% nitrogen-14 with a mass of 14.003 </a:t>
            </a:r>
            <a:r>
              <a:rPr lang="en-US" dirty="0" err="1" smtClean="0"/>
              <a:t>Da</a:t>
            </a:r>
            <a:endParaRPr lang="en-US" dirty="0"/>
          </a:p>
          <a:p>
            <a:pPr lvl="1">
              <a:spcBef>
                <a:spcPct val="25000"/>
              </a:spcBef>
            </a:pPr>
            <a:r>
              <a:rPr lang="en-US" dirty="0"/>
              <a:t>0.37% nitrogen-15 with a mass of 15.000 </a:t>
            </a:r>
            <a:r>
              <a:rPr lang="en-US" dirty="0" err="1" smtClean="0"/>
              <a:t>Da</a:t>
            </a:r>
            <a:endParaRPr lang="en-US" dirty="0"/>
          </a:p>
          <a:p>
            <a:pPr>
              <a:spcBef>
                <a:spcPct val="25000"/>
              </a:spcBef>
            </a:pPr>
            <a:endParaRPr lang="en-US" dirty="0" smtClean="0"/>
          </a:p>
          <a:p>
            <a:pPr>
              <a:spcBef>
                <a:spcPct val="25000"/>
              </a:spcBef>
            </a:pPr>
            <a:r>
              <a:rPr lang="en-US" dirty="0" smtClean="0"/>
              <a:t>What </a:t>
            </a:r>
            <a:r>
              <a:rPr lang="en-US" dirty="0"/>
              <a:t>is the atomic mass of nitrogen?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ChangeArrowheads="1"/>
          </p:cNvSpPr>
          <p:nvPr/>
        </p:nvSpPr>
        <p:spPr bwMode="auto">
          <a:xfrm rot="-5400000">
            <a:off x="-2465418" y="3108304"/>
            <a:ext cx="623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>
                <a:solidFill>
                  <a:schemeClr val="bg2"/>
                </a:solidFill>
              </a:rPr>
              <a:t>2.1 Composition of the Atom</a:t>
            </a:r>
          </a:p>
        </p:txBody>
      </p:sp>
      <p:sp>
        <p:nvSpPr>
          <p:cNvPr id="21512" name="Rectangle 8"/>
          <p:cNvSpPr>
            <a:spLocks noGrp="1" noChangeArrowheads="1"/>
          </p:cNvSpPr>
          <p:nvPr>
            <p:ph type="title"/>
          </p:nvPr>
        </p:nvSpPr>
        <p:spPr>
          <a:xfrm>
            <a:off x="1066800" y="244475"/>
            <a:ext cx="7772400" cy="1143000"/>
          </a:xfrm>
        </p:spPr>
        <p:txBody>
          <a:bodyPr/>
          <a:lstStyle/>
          <a:p>
            <a:r>
              <a:rPr lang="en-US"/>
              <a:t>Ions </a:t>
            </a:r>
          </a:p>
        </p:txBody>
      </p:sp>
      <p:sp>
        <p:nvSpPr>
          <p:cNvPr id="2151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0825" y="1562100"/>
            <a:ext cx="7394575" cy="4610100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sz="2800" b="1" dirty="0">
                <a:solidFill>
                  <a:schemeClr val="accent2"/>
                </a:solidFill>
              </a:rPr>
              <a:t>Ions</a:t>
            </a:r>
            <a:r>
              <a:rPr lang="en-US" sz="2800" dirty="0"/>
              <a:t> - electrically charged particles that result from a gain or loss of one or more electrons by the parent atom</a:t>
            </a:r>
          </a:p>
          <a:p>
            <a:pPr>
              <a:spcBef>
                <a:spcPct val="50000"/>
              </a:spcBef>
              <a:buClrTx/>
            </a:pPr>
            <a:r>
              <a:rPr lang="en-US" sz="2800" b="1" dirty="0" err="1">
                <a:solidFill>
                  <a:schemeClr val="accent2"/>
                </a:solidFill>
              </a:rPr>
              <a:t>Cation</a:t>
            </a:r>
            <a:r>
              <a:rPr lang="en-US" sz="2800" dirty="0"/>
              <a:t> - positively charged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dirty="0"/>
              <a:t>result from the loss of electrons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baseline="30000" dirty="0"/>
              <a:t>23</a:t>
            </a:r>
            <a:r>
              <a:rPr lang="en-US" sz="2400" dirty="0"/>
              <a:t>Na </a:t>
            </a:r>
            <a:r>
              <a:rPr lang="en-US" sz="2400" dirty="0">
                <a:sym typeface="Wingdings" pitchFamily="20" charset="2"/>
              </a:rPr>
              <a:t> </a:t>
            </a:r>
            <a:r>
              <a:rPr lang="en-US" sz="2400" baseline="30000" dirty="0"/>
              <a:t>23</a:t>
            </a:r>
            <a:r>
              <a:rPr lang="en-US" sz="2400" dirty="0"/>
              <a:t>Na</a:t>
            </a:r>
            <a:r>
              <a:rPr lang="en-US" sz="2400" baseline="30000" dirty="0"/>
              <a:t>+</a:t>
            </a:r>
            <a:r>
              <a:rPr lang="en-US" sz="2400" dirty="0"/>
              <a:t> + 1e</a:t>
            </a:r>
            <a:r>
              <a:rPr lang="en-US" sz="2400" baseline="30000" dirty="0"/>
              <a:t>-</a:t>
            </a:r>
            <a:endParaRPr lang="en-US" dirty="0"/>
          </a:p>
          <a:p>
            <a:pPr>
              <a:spcBef>
                <a:spcPct val="50000"/>
              </a:spcBef>
              <a:buClrTx/>
            </a:pPr>
            <a:r>
              <a:rPr lang="en-US" sz="2800" b="1" dirty="0">
                <a:solidFill>
                  <a:schemeClr val="accent2"/>
                </a:solidFill>
              </a:rPr>
              <a:t>Anion</a:t>
            </a:r>
            <a:r>
              <a:rPr lang="en-US" sz="2800" dirty="0"/>
              <a:t> - negatively charged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dirty="0"/>
              <a:t>results from the gain of electrons</a:t>
            </a:r>
          </a:p>
          <a:p>
            <a:pPr lvl="1">
              <a:lnSpc>
                <a:spcPct val="70000"/>
              </a:lnSpc>
              <a:spcBef>
                <a:spcPct val="50000"/>
              </a:spcBef>
            </a:pPr>
            <a:r>
              <a:rPr lang="en-US" sz="2400" baseline="30000" dirty="0"/>
              <a:t>19</a:t>
            </a:r>
            <a:r>
              <a:rPr lang="en-US" sz="2400" dirty="0"/>
              <a:t>F + 1 e</a:t>
            </a:r>
            <a:r>
              <a:rPr lang="en-US" sz="2400" baseline="30000" dirty="0"/>
              <a:t>-</a:t>
            </a:r>
            <a:r>
              <a:rPr lang="en-US" sz="2400" dirty="0"/>
              <a:t> </a:t>
            </a:r>
            <a:r>
              <a:rPr lang="en-US" sz="2400" dirty="0">
                <a:sym typeface="Wingdings" pitchFamily="20" charset="2"/>
              </a:rPr>
              <a:t> </a:t>
            </a:r>
            <a:r>
              <a:rPr lang="en-US" sz="2400" baseline="30000" dirty="0"/>
              <a:t>19</a:t>
            </a:r>
            <a:r>
              <a:rPr lang="en-US" sz="2400" dirty="0"/>
              <a:t>F</a:t>
            </a:r>
            <a:r>
              <a:rPr lang="en-US" sz="2400" baseline="30000" dirty="0"/>
              <a:t>-</a:t>
            </a:r>
          </a:p>
          <a:p>
            <a:pPr>
              <a:buFontTx/>
              <a:buNone/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5100"/>
            <a:ext cx="9144000" cy="933450"/>
          </a:xfrm>
        </p:spPr>
        <p:txBody>
          <a:bodyPr/>
          <a:lstStyle/>
          <a:p>
            <a:r>
              <a:rPr lang="en-US" dirty="0"/>
              <a:t>Classification of the </a:t>
            </a:r>
            <a:r>
              <a:rPr lang="en-US" dirty="0" smtClean="0"/>
              <a:t>elements</a:t>
            </a:r>
            <a:endParaRPr lang="en-US" dirty="0"/>
          </a:p>
        </p:txBody>
      </p:sp>
      <p:pic>
        <p:nvPicPr>
          <p:cNvPr id="80899" name="Picture 3" descr="den17841_03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00108"/>
            <a:ext cx="7397204" cy="5857892"/>
          </a:xfrm>
          <a:prstGeom prst="rect">
            <a:avLst/>
          </a:prstGeom>
          <a:noFill/>
        </p:spPr>
      </p:pic>
      <p:sp>
        <p:nvSpPr>
          <p:cNvPr id="80900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/>
              <a:t>Parts of the </a:t>
            </a:r>
            <a:r>
              <a:rPr lang="en-US" dirty="0" smtClean="0"/>
              <a:t>periodic table</a:t>
            </a:r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43050" y="1171575"/>
            <a:ext cx="7600950" cy="5000625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endParaRPr lang="en-US" b="1" dirty="0" smtClean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  <a:buClrTx/>
            </a:pPr>
            <a:r>
              <a:rPr lang="en-US" b="1" dirty="0" smtClean="0">
                <a:solidFill>
                  <a:schemeClr val="accent2"/>
                </a:solidFill>
              </a:rPr>
              <a:t>Period </a:t>
            </a:r>
            <a:r>
              <a:rPr lang="en-US" b="1" dirty="0">
                <a:solidFill>
                  <a:schemeClr val="accent2"/>
                </a:solidFill>
              </a:rPr>
              <a:t>– </a:t>
            </a:r>
            <a:r>
              <a:rPr lang="en-US" dirty="0"/>
              <a:t>a horizontal row of elements in the periodic table.  They contain 2, 8, 8, 18, 18, and 32 elements,</a:t>
            </a:r>
          </a:p>
          <a:p>
            <a:pPr>
              <a:spcBef>
                <a:spcPct val="50000"/>
              </a:spcBef>
              <a:buClrTx/>
            </a:pPr>
            <a:endParaRPr lang="en-US" b="1" dirty="0" smtClean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  <a:buClrTx/>
            </a:pPr>
            <a:r>
              <a:rPr lang="en-US" b="1" dirty="0" smtClean="0">
                <a:solidFill>
                  <a:schemeClr val="accent2"/>
                </a:solidFill>
              </a:rPr>
              <a:t>Group</a:t>
            </a:r>
            <a:r>
              <a:rPr lang="en-US" dirty="0" smtClean="0"/>
              <a:t> </a:t>
            </a:r>
            <a:r>
              <a:rPr lang="en-US" dirty="0"/>
              <a:t>– also called families are columns of elements in the periodic table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/>
              <a:t>Parts of the </a:t>
            </a:r>
            <a:r>
              <a:rPr lang="en-US" dirty="0" smtClean="0"/>
              <a:t>periodic table</a:t>
            </a:r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43050" y="1171575"/>
            <a:ext cx="7600950" cy="5000625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b="1" dirty="0" smtClean="0">
                <a:solidFill>
                  <a:schemeClr val="accent2"/>
                </a:solidFill>
              </a:rPr>
              <a:t>Elements </a:t>
            </a:r>
            <a:r>
              <a:rPr lang="en-US" dirty="0"/>
              <a:t>in a particular </a:t>
            </a:r>
            <a:r>
              <a:rPr lang="en-US" u="sng" dirty="0"/>
              <a:t>group</a:t>
            </a:r>
            <a:r>
              <a:rPr lang="en-US" dirty="0"/>
              <a:t> or family </a:t>
            </a:r>
            <a:r>
              <a:rPr lang="en-US" u="sng" dirty="0"/>
              <a:t>share many similarities</a:t>
            </a:r>
            <a:r>
              <a:rPr lang="en-US" dirty="0"/>
              <a:t>, as in a human family.</a:t>
            </a:r>
          </a:p>
          <a:p>
            <a:endParaRPr lang="en-US" dirty="0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  <p:pic>
        <p:nvPicPr>
          <p:cNvPr id="5" name="Picture 2" descr="hydrogen, helium, and lithium atoms and ions"/>
          <p:cNvPicPr>
            <a:picLocks noChangeAspect="1" noChangeArrowheads="1"/>
          </p:cNvPicPr>
          <p:nvPr/>
        </p:nvPicPr>
        <p:blipFill>
          <a:blip r:embed="rId2"/>
          <a:srcRect r="47981" b="54192"/>
          <a:stretch>
            <a:fillRect/>
          </a:stretch>
        </p:blipFill>
        <p:spPr bwMode="auto">
          <a:xfrm>
            <a:off x="2143108" y="2928934"/>
            <a:ext cx="6590589" cy="3515822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1524000" y="990600"/>
            <a:ext cx="708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 algn="l">
              <a:spcBef>
                <a:spcPct val="50000"/>
              </a:spcBef>
              <a:buFontTx/>
              <a:buChar char="•"/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0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17488"/>
            <a:ext cx="9144000" cy="1143000"/>
          </a:xfrm>
        </p:spPr>
        <p:txBody>
          <a:bodyPr/>
          <a:lstStyle/>
          <a:p>
            <a:r>
              <a:rPr lang="en-US" dirty="0"/>
              <a:t>Category </a:t>
            </a:r>
            <a:r>
              <a:rPr lang="en-US" dirty="0" smtClean="0"/>
              <a:t>classification </a:t>
            </a:r>
            <a:r>
              <a:rPr lang="en-US" dirty="0"/>
              <a:t>of </a:t>
            </a:r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35113" y="1357298"/>
            <a:ext cx="7608887" cy="4814902"/>
          </a:xfrm>
        </p:spPr>
        <p:txBody>
          <a:bodyPr/>
          <a:lstStyle/>
          <a:p>
            <a:pPr>
              <a:spcBef>
                <a:spcPct val="50000"/>
              </a:spcBef>
              <a:buClrTx/>
            </a:pPr>
            <a:r>
              <a:rPr lang="en-US" b="1" dirty="0">
                <a:solidFill>
                  <a:schemeClr val="accent2"/>
                </a:solidFill>
              </a:rPr>
              <a:t>Metals </a:t>
            </a:r>
            <a:r>
              <a:rPr lang="en-US" dirty="0"/>
              <a:t>- elements that tend to lose electrons during chemical change, forming positive ions. </a:t>
            </a:r>
          </a:p>
          <a:p>
            <a:pPr>
              <a:spcBef>
                <a:spcPct val="50000"/>
              </a:spcBef>
              <a:buClrTx/>
            </a:pPr>
            <a:r>
              <a:rPr lang="en-US" b="1" dirty="0">
                <a:solidFill>
                  <a:schemeClr val="accent2"/>
                </a:solidFill>
              </a:rPr>
              <a:t>Nonmetals</a:t>
            </a:r>
            <a:r>
              <a:rPr lang="en-US" dirty="0"/>
              <a:t> - a substance whose atoms tend to gain electrons during chemical change, forming negative ions.</a:t>
            </a:r>
          </a:p>
          <a:p>
            <a:pPr>
              <a:spcBef>
                <a:spcPct val="50000"/>
              </a:spcBef>
              <a:buClrTx/>
            </a:pPr>
            <a:r>
              <a:rPr lang="en-US" b="1" dirty="0">
                <a:solidFill>
                  <a:schemeClr val="accent2"/>
                </a:solidFill>
              </a:rPr>
              <a:t>Metalloids</a:t>
            </a:r>
            <a:r>
              <a:rPr lang="en-US" dirty="0"/>
              <a:t> - have properties intermediate between metals and nonmetals.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9388"/>
            <a:ext cx="9144000" cy="947737"/>
          </a:xfrm>
        </p:spPr>
        <p:txBody>
          <a:bodyPr/>
          <a:lstStyle/>
          <a:p>
            <a:r>
              <a:rPr lang="en-US" sz="4000" dirty="0"/>
              <a:t>Classification of </a:t>
            </a:r>
            <a:r>
              <a:rPr lang="en-US" sz="4000" dirty="0" smtClean="0"/>
              <a:t>elements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600" dirty="0">
                <a:solidFill>
                  <a:schemeClr val="accent2"/>
                </a:solidFill>
              </a:rPr>
              <a:t>Metals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4800" y="1143000"/>
            <a:ext cx="7569200" cy="5291138"/>
          </a:xfrm>
        </p:spPr>
        <p:txBody>
          <a:bodyPr/>
          <a:lstStyle/>
          <a:p>
            <a:r>
              <a:rPr lang="en-US" dirty="0"/>
              <a:t>Metals: </a:t>
            </a:r>
          </a:p>
          <a:p>
            <a:pPr lvl="1"/>
            <a:r>
              <a:rPr lang="en-US" dirty="0"/>
              <a:t>A substance whose atoms tend to lose electrons during chemical change</a:t>
            </a:r>
          </a:p>
          <a:p>
            <a:pPr lvl="1"/>
            <a:r>
              <a:rPr lang="en-US" dirty="0"/>
              <a:t>Elements found primarily in the left </a:t>
            </a:r>
            <a:r>
              <a:rPr lang="en-US" dirty="0" smtClean="0"/>
              <a:t>⅔ </a:t>
            </a:r>
            <a:r>
              <a:rPr lang="en-US" dirty="0"/>
              <a:t>of the periodic table</a:t>
            </a:r>
          </a:p>
          <a:p>
            <a:r>
              <a:rPr lang="en-US" dirty="0"/>
              <a:t>Properties:</a:t>
            </a:r>
          </a:p>
          <a:p>
            <a:pPr lvl="1"/>
            <a:r>
              <a:rPr lang="en-US" dirty="0"/>
              <a:t>High thermal and electrical conductivities</a:t>
            </a:r>
          </a:p>
          <a:p>
            <a:pPr lvl="1"/>
            <a:r>
              <a:rPr lang="en-US" dirty="0"/>
              <a:t>High malleability and ductility</a:t>
            </a:r>
          </a:p>
          <a:p>
            <a:pPr lvl="1"/>
            <a:r>
              <a:rPr lang="en-US" dirty="0"/>
              <a:t>Metallic luster</a:t>
            </a:r>
          </a:p>
          <a:p>
            <a:pPr lvl="1"/>
            <a:r>
              <a:rPr lang="en-US" dirty="0"/>
              <a:t>Solid at room temperature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6488" y="204788"/>
            <a:ext cx="7772400" cy="1143000"/>
          </a:xfrm>
        </p:spPr>
        <p:txBody>
          <a:bodyPr/>
          <a:lstStyle/>
          <a:p>
            <a:r>
              <a:rPr lang="en-US" sz="4000" dirty="0"/>
              <a:t>Classification of </a:t>
            </a:r>
            <a:r>
              <a:rPr lang="en-US" sz="4000" dirty="0" smtClean="0"/>
              <a:t>elements  </a:t>
            </a:r>
            <a:r>
              <a:rPr lang="en-US" sz="4000" dirty="0">
                <a:solidFill>
                  <a:schemeClr val="accent2"/>
                </a:solidFill>
              </a:rPr>
              <a:t>Nonmetals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0513" y="1522413"/>
            <a:ext cx="7583487" cy="4649787"/>
          </a:xfrm>
        </p:spPr>
        <p:txBody>
          <a:bodyPr/>
          <a:lstStyle/>
          <a:p>
            <a:r>
              <a:rPr lang="en-US" dirty="0"/>
              <a:t>Nonmetals: </a:t>
            </a:r>
          </a:p>
          <a:p>
            <a:pPr lvl="1"/>
            <a:r>
              <a:rPr lang="en-US" dirty="0"/>
              <a:t>A substance whose atoms may gain electrons, forming negative ions</a:t>
            </a:r>
          </a:p>
          <a:p>
            <a:pPr lvl="1"/>
            <a:r>
              <a:rPr lang="en-US" dirty="0"/>
              <a:t>Elements found in the right </a:t>
            </a:r>
            <a:r>
              <a:rPr lang="en-US" dirty="0" smtClean="0"/>
              <a:t>⅓ </a:t>
            </a:r>
            <a:r>
              <a:rPr lang="en-US" dirty="0"/>
              <a:t>of the periodic table</a:t>
            </a:r>
          </a:p>
          <a:p>
            <a:r>
              <a:rPr lang="en-US" dirty="0"/>
              <a:t>Properties:</a:t>
            </a:r>
          </a:p>
          <a:p>
            <a:pPr lvl="1"/>
            <a:r>
              <a:rPr lang="en-US" dirty="0"/>
              <a:t>Brittle</a:t>
            </a:r>
          </a:p>
          <a:p>
            <a:pPr lvl="1"/>
            <a:r>
              <a:rPr lang="en-US" dirty="0"/>
              <a:t>Powdery solids or gases</a:t>
            </a:r>
          </a:p>
          <a:p>
            <a:pPr lvl="1"/>
            <a:r>
              <a:rPr lang="en-US" dirty="0"/>
              <a:t>Opposite of metal properties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2.5 Electron </a:t>
            </a:r>
            <a:r>
              <a:rPr lang="en-US" dirty="0" smtClean="0"/>
              <a:t>arrangement </a:t>
            </a:r>
            <a:r>
              <a:rPr lang="en-US" dirty="0"/>
              <a:t>and the </a:t>
            </a:r>
            <a:r>
              <a:rPr lang="en-US" dirty="0" smtClean="0"/>
              <a:t>periodic table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14488"/>
            <a:ext cx="8458200" cy="4854587"/>
          </a:xfrm>
        </p:spPr>
        <p:txBody>
          <a:bodyPr/>
          <a:lstStyle/>
          <a:p>
            <a:r>
              <a:rPr lang="en-US" dirty="0"/>
              <a:t>The electron arrangement is the primary factor in understanding how atoms join together to form compounds</a:t>
            </a:r>
          </a:p>
          <a:p>
            <a:endParaRPr lang="en-US" b="1" dirty="0" smtClean="0">
              <a:solidFill>
                <a:schemeClr val="accent2"/>
              </a:solidFill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Electron </a:t>
            </a:r>
            <a:r>
              <a:rPr lang="en-US" b="1" dirty="0">
                <a:solidFill>
                  <a:schemeClr val="accent2"/>
                </a:solidFill>
              </a:rPr>
              <a:t>configuration</a:t>
            </a:r>
            <a:r>
              <a:rPr lang="en-US" dirty="0"/>
              <a:t> - describes the arrangement of electrons in atoms</a:t>
            </a:r>
          </a:p>
          <a:p>
            <a:r>
              <a:rPr lang="en-US" b="1" dirty="0">
                <a:solidFill>
                  <a:schemeClr val="accent2"/>
                </a:solidFill>
              </a:rPr>
              <a:t>Valence electrons</a:t>
            </a:r>
            <a:r>
              <a:rPr lang="en-US" dirty="0"/>
              <a:t> - outermost electrons</a:t>
            </a:r>
          </a:p>
          <a:p>
            <a:pPr lvl="1"/>
            <a:r>
              <a:rPr lang="en-US" dirty="0"/>
              <a:t>The electrons involved in chemical bonding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/>
              <a:t>2.5 Electron </a:t>
            </a:r>
            <a:r>
              <a:rPr lang="en-US" dirty="0" smtClean="0"/>
              <a:t>arrangement </a:t>
            </a:r>
            <a:r>
              <a:rPr lang="en-US" dirty="0"/>
              <a:t>and the </a:t>
            </a:r>
            <a:r>
              <a:rPr lang="en-US" dirty="0" smtClean="0"/>
              <a:t>periodic table</a:t>
            </a:r>
            <a:endParaRPr lang="en-US" dirty="0"/>
          </a:p>
        </p:txBody>
      </p:sp>
      <p:pic>
        <p:nvPicPr>
          <p:cNvPr id="51202" name="Picture 2" descr="http://www.yellowtang.org/images/electron_shells_c_la_7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72488"/>
            <a:ext cx="4176726" cy="5185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9875"/>
            <a:ext cx="9144000" cy="1143000"/>
          </a:xfrm>
        </p:spPr>
        <p:txBody>
          <a:bodyPr/>
          <a:lstStyle/>
          <a:p>
            <a:r>
              <a:rPr lang="en-US" dirty="0"/>
              <a:t>2.6  The Octet </a:t>
            </a:r>
            <a:r>
              <a:rPr lang="en-US" dirty="0" smtClean="0"/>
              <a:t>rule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275" y="1541463"/>
            <a:ext cx="8340725" cy="4630737"/>
          </a:xfrm>
        </p:spPr>
        <p:txBody>
          <a:bodyPr/>
          <a:lstStyle/>
          <a:p>
            <a:r>
              <a:rPr lang="en-US" dirty="0"/>
              <a:t>The noble gases are extremely stable</a:t>
            </a:r>
          </a:p>
          <a:p>
            <a:pPr lvl="1"/>
            <a:r>
              <a:rPr lang="en-US" dirty="0"/>
              <a:t>Called </a:t>
            </a:r>
            <a:r>
              <a:rPr lang="en-US" i="1" dirty="0"/>
              <a:t>inert</a:t>
            </a:r>
            <a:r>
              <a:rPr lang="en-US" dirty="0"/>
              <a:t> as they don’t readily bond to other elements</a:t>
            </a:r>
          </a:p>
          <a:p>
            <a:r>
              <a:rPr lang="en-US" dirty="0"/>
              <a:t>The stability is due to a full complement of valence electrons in the outermost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 sublevels:</a:t>
            </a:r>
          </a:p>
          <a:p>
            <a:pPr lvl="1"/>
            <a:r>
              <a:rPr lang="en-US" dirty="0"/>
              <a:t> 2 electrons in the 1</a:t>
            </a:r>
            <a:r>
              <a:rPr lang="en-US" i="1" dirty="0"/>
              <a:t>s</a:t>
            </a:r>
            <a:r>
              <a:rPr lang="en-US" dirty="0"/>
              <a:t> of Helium 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 </a:t>
            </a:r>
            <a:r>
              <a:rPr lang="en-US" dirty="0" err="1"/>
              <a:t>subshells</a:t>
            </a:r>
            <a:r>
              <a:rPr lang="en-US" dirty="0"/>
              <a:t> full in the outermost shell of the other noble gases (eight electrons)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 rot="-5400000">
            <a:off x="-2552700" y="3162300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>
                <a:solidFill>
                  <a:schemeClr val="bg2"/>
                </a:solidFill>
              </a:rPr>
              <a:t>2.6 The Octet Rule</a:t>
            </a:r>
          </a:p>
        </p:txBody>
      </p:sp>
      <p:sp>
        <p:nvSpPr>
          <p:cNvPr id="117773" name="Rectangle 13"/>
          <p:cNvSpPr>
            <a:spLocks noGrp="1" noChangeArrowheads="1"/>
          </p:cNvSpPr>
          <p:nvPr>
            <p:ph type="title"/>
          </p:nvPr>
        </p:nvSpPr>
        <p:spPr>
          <a:xfrm>
            <a:off x="1027113" y="0"/>
            <a:ext cx="7772400" cy="1143000"/>
          </a:xfrm>
        </p:spPr>
        <p:txBody>
          <a:bodyPr/>
          <a:lstStyle/>
          <a:p>
            <a:r>
              <a:rPr lang="en-US" dirty="0"/>
              <a:t>The Octet </a:t>
            </a:r>
            <a:r>
              <a:rPr lang="en-US" dirty="0" smtClean="0"/>
              <a:t>rule</a:t>
            </a:r>
            <a:endParaRPr lang="en-US" dirty="0"/>
          </a:p>
        </p:txBody>
      </p:sp>
      <p:sp>
        <p:nvSpPr>
          <p:cNvPr id="11777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155700" y="1435100"/>
            <a:ext cx="7772400" cy="3990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2"/>
                </a:solidFill>
              </a:rPr>
              <a:t>Octet </a:t>
            </a:r>
            <a:r>
              <a:rPr lang="en-US" sz="2800" b="1" dirty="0" smtClean="0">
                <a:solidFill>
                  <a:schemeClr val="accent2"/>
                </a:solidFill>
              </a:rPr>
              <a:t>rule</a:t>
            </a:r>
            <a:r>
              <a:rPr lang="en-US" sz="2800" dirty="0" smtClean="0"/>
              <a:t> </a:t>
            </a:r>
            <a:r>
              <a:rPr lang="en-US" sz="2800" dirty="0"/>
              <a:t>- elements usually react in such a way as to attain the electron configuration of the noble gas closest to them in the periodic table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Elements on the right side of the table move right to the next noble gas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Elements on the left side move “backwards” to the noble gas of the previous row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Atoms </a:t>
            </a:r>
            <a:r>
              <a:rPr lang="en-US" sz="2800" dirty="0"/>
              <a:t>will gain, lose or share electrons in chemical reactions to attain this more stable energy state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5100"/>
            <a:ext cx="9144000" cy="933450"/>
          </a:xfrm>
        </p:spPr>
        <p:txBody>
          <a:bodyPr/>
          <a:lstStyle/>
          <a:p>
            <a:r>
              <a:rPr lang="en-US" dirty="0"/>
              <a:t>Classification of the </a:t>
            </a:r>
            <a:r>
              <a:rPr lang="en-US" dirty="0" smtClean="0"/>
              <a:t>elements</a:t>
            </a:r>
            <a:endParaRPr lang="en-US" dirty="0"/>
          </a:p>
        </p:txBody>
      </p:sp>
      <p:pic>
        <p:nvPicPr>
          <p:cNvPr id="80899" name="Picture 3" descr="den17841_03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00108"/>
            <a:ext cx="7397204" cy="5857892"/>
          </a:xfrm>
          <a:prstGeom prst="rect">
            <a:avLst/>
          </a:prstGeom>
          <a:noFill/>
        </p:spPr>
      </p:pic>
      <p:sp>
        <p:nvSpPr>
          <p:cNvPr id="80900" name="Rectangle 4"/>
          <p:cNvSpPr>
            <a:spLocks noChangeArrowheads="1"/>
          </p:cNvSpPr>
          <p:nvPr/>
        </p:nvSpPr>
        <p:spPr bwMode="auto">
          <a:xfrm rot="-5400000">
            <a:off x="-2484437" y="3048000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dirty="0">
                <a:solidFill>
                  <a:schemeClr val="bg2"/>
                </a:solidFill>
              </a:rPr>
              <a:t>2.4 The Periodic Law and the Periodic Table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9715</TotalTime>
  <Words>1205</Words>
  <Application>Microsoft PowerPoint</Application>
  <PresentationFormat>On-screen Show (4:3)</PresentationFormat>
  <Paragraphs>200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Default Design</vt:lpstr>
      <vt:lpstr>Microsoft Equation 3.0</vt:lpstr>
      <vt:lpstr>Equation</vt:lpstr>
      <vt:lpstr> Atomic structure and the periodic table   Lecture 3 for BES102 &amp; BVW102   4 March 2009</vt:lpstr>
      <vt:lpstr>Lecture 3 objectives</vt:lpstr>
      <vt:lpstr>2.1 Composition of the atom</vt:lpstr>
      <vt:lpstr>Slide 4</vt:lpstr>
      <vt:lpstr>Electrons, protons and neutrons</vt:lpstr>
      <vt:lpstr>Characteristics of atomic particles</vt:lpstr>
      <vt:lpstr>Characteristics of atomic particles</vt:lpstr>
      <vt:lpstr>Fig. 2.9</vt:lpstr>
      <vt:lpstr>Slide 9</vt:lpstr>
      <vt:lpstr>Slide 10</vt:lpstr>
      <vt:lpstr>Characteristics of atomic particles</vt:lpstr>
      <vt:lpstr>Characteristics of atomic particles</vt:lpstr>
      <vt:lpstr>Symbolic element representation</vt:lpstr>
      <vt:lpstr>Atomic calculations</vt:lpstr>
      <vt:lpstr>Selected properties of the three basic subatomic particles</vt:lpstr>
      <vt:lpstr>Determining the atomic composition</vt:lpstr>
      <vt:lpstr>Isotopes</vt:lpstr>
      <vt:lpstr>Isotopic calculations</vt:lpstr>
      <vt:lpstr>Atomic mass</vt:lpstr>
      <vt:lpstr>Determining atomic mass</vt:lpstr>
      <vt:lpstr>Slide 21</vt:lpstr>
      <vt:lpstr>Atomic mass determination</vt:lpstr>
      <vt:lpstr>Ions </vt:lpstr>
      <vt:lpstr>Classification of the elements</vt:lpstr>
      <vt:lpstr>Parts of the periodic table</vt:lpstr>
      <vt:lpstr>Parts of the periodic table</vt:lpstr>
      <vt:lpstr>Category classification of elements</vt:lpstr>
      <vt:lpstr>Classification of elements  Metals</vt:lpstr>
      <vt:lpstr>Classification of elements  Nonmetals</vt:lpstr>
      <vt:lpstr>2.5 Electron arrangement and the periodic table</vt:lpstr>
      <vt:lpstr>2.5 Electron arrangement and the periodic table</vt:lpstr>
      <vt:lpstr>2.6  The Octet rule</vt:lpstr>
      <vt:lpstr>The Octet rule</vt:lpstr>
      <vt:lpstr>Classification of the elements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1171</cp:revision>
  <dcterms:created xsi:type="dcterms:W3CDTF">2006-05-07T05:23:32Z</dcterms:created>
  <dcterms:modified xsi:type="dcterms:W3CDTF">2009-03-01T03:42:24Z</dcterms:modified>
</cp:coreProperties>
</file>