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487" r:id="rId3"/>
    <p:sldId id="459" r:id="rId4"/>
    <p:sldId id="460" r:id="rId5"/>
    <p:sldId id="461" r:id="rId6"/>
    <p:sldId id="462" r:id="rId7"/>
    <p:sldId id="463" r:id="rId8"/>
    <p:sldId id="464" r:id="rId9"/>
    <p:sldId id="465" r:id="rId10"/>
    <p:sldId id="466" r:id="rId11"/>
    <p:sldId id="467" r:id="rId12"/>
    <p:sldId id="468" r:id="rId13"/>
    <p:sldId id="469" r:id="rId14"/>
    <p:sldId id="470" r:id="rId15"/>
    <p:sldId id="471" r:id="rId16"/>
    <p:sldId id="472" r:id="rId17"/>
    <p:sldId id="473" r:id="rId18"/>
    <p:sldId id="474" r:id="rId19"/>
    <p:sldId id="475" r:id="rId20"/>
    <p:sldId id="476" r:id="rId21"/>
    <p:sldId id="477" r:id="rId22"/>
    <p:sldId id="478" r:id="rId23"/>
    <p:sldId id="479" r:id="rId24"/>
    <p:sldId id="481" r:id="rId25"/>
    <p:sldId id="480" r:id="rId26"/>
    <p:sldId id="482" r:id="rId27"/>
    <p:sldId id="486" r:id="rId28"/>
    <p:sldId id="483" r:id="rId29"/>
    <p:sldId id="485" r:id="rId30"/>
    <p:sldId id="484" r:id="rId3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91" autoAdjust="0"/>
    <p:restoredTop sz="94667" autoAdjust="0"/>
  </p:normalViewPr>
  <p:slideViewPr>
    <p:cSldViewPr>
      <p:cViewPr>
        <p:scale>
          <a:sx n="80" d="100"/>
          <a:sy n="80" d="100"/>
        </p:scale>
        <p:origin x="-145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E7DD480B-6BDE-46B4-818F-5EA1F26C0B58}" type="datetimeFigureOut">
              <a:rPr lang="en-US" smtClean="0"/>
              <a:pPr/>
              <a:t>3/1/2009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E48BA2B1-F60E-4D31-86EC-7C1988C850E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4F2889A2-4938-4CD4-9881-D05C07835DDC}" type="datetimeFigureOut">
              <a:rPr lang="en-US" smtClean="0"/>
              <a:pPr/>
              <a:t>3/1/2009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2" tIns="47351" rIns="94702" bIns="473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vert="horz" lIns="94702" tIns="47351" rIns="94702" bIns="473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5B5F962C-E581-451E-95AE-D91BFBE2AC0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4C74F5-B2C8-4C50-9A84-51F37AF590A2}" type="slidenum">
              <a:rPr lang="en-US"/>
              <a:pPr/>
              <a:t>3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F3C9DD-EFC6-41F7-B2A9-6AFF123E6579}" type="slidenum">
              <a:rPr lang="en-US"/>
              <a:pPr/>
              <a:t>4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92B99D-8EEE-4824-88E0-C9F67CECF845}" type="slidenum">
              <a:rPr lang="en-US"/>
              <a:pPr/>
              <a:t>5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98B7FC-7716-4276-851D-BA803C3F48B4}" type="slidenum">
              <a:rPr lang="en-US"/>
              <a:pPr/>
              <a:t>6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4CA06-666B-43E8-A7E3-6FB6A08742BF}" type="slidenum">
              <a:rPr lang="en-US"/>
              <a:pPr/>
              <a:t>7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81A952-AAD7-4740-8828-C7DFB79B0A8D}" type="slidenum">
              <a:rPr lang="en-US"/>
              <a:pPr/>
              <a:t>8</a:t>
            </a:fld>
            <a:endParaRPr 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BFF500-0A86-4F84-B0AD-5B558F55D4C6}" type="slidenum">
              <a:rPr lang="en-US"/>
              <a:pPr/>
              <a:t>9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6C0BB0-265D-4ABD-8AEB-0025F35B9F4D}" type="slidenum">
              <a:rPr lang="en-US"/>
              <a:pPr/>
              <a:t>10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B95F8A-8E1E-4E61-91D2-9DA002234B9A}" type="slidenum">
              <a:rPr lang="en-US"/>
              <a:pPr/>
              <a:t>11</a:t>
            </a:fld>
            <a:endParaRPr 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BDA974-D668-4DB7-9730-DED1EED8C225}" type="slidenum">
              <a:rPr lang="en-US"/>
              <a:pPr/>
              <a:t>12</a:t>
            </a:fld>
            <a:endParaRPr 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1F4423-A6EB-4A88-8E4D-8D80166E7D82}" type="slidenum">
              <a:rPr lang="en-US"/>
              <a:pPr/>
              <a:t>13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B02C9A-66D0-4FE1-BDD3-D49B2F1CF3DE}" type="slidenum">
              <a:rPr lang="en-US"/>
              <a:pPr/>
              <a:t>14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E54C3B-8A74-4B16-AB05-33B6C186395B}" type="slidenum">
              <a:rPr lang="en-US"/>
              <a:pPr/>
              <a:t>15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615684-AA5B-44B2-ACC4-94D419C2282E}" type="slidenum">
              <a:rPr lang="en-US"/>
              <a:pPr/>
              <a:t>16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6F7D6-CF07-4529-9D3F-8D6C0EC53520}" type="slidenum">
              <a:rPr lang="en-US"/>
              <a:pPr/>
              <a:t>17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5FAEF3-866C-48D0-9692-D971A383FCB4}" type="slidenum">
              <a:rPr lang="en-US"/>
              <a:pPr/>
              <a:t>18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EEF9E-F47C-4920-A49A-CFCBF9CE9E5D}" type="slidenum">
              <a:rPr lang="en-US"/>
              <a:pPr/>
              <a:t>19</a:t>
            </a:fld>
            <a:endParaRPr lang="en-US"/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A9CD70-098E-4E84-A3F2-8E7A2041CF2C}" type="slidenum">
              <a:rPr lang="en-US"/>
              <a:pPr/>
              <a:t>20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37BC21-CFF7-485E-9E24-177CCD829A21}" type="slidenum">
              <a:rPr lang="en-US"/>
              <a:pPr/>
              <a:t>21</a:t>
            </a:fld>
            <a:endParaRPr 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4ACC8-6AB8-46BE-AC7C-7742D17F7B1C}" type="slidenum">
              <a:rPr lang="en-US"/>
              <a:pPr/>
              <a:t>22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90E589-B524-4D72-AE06-4DDC91EC356C}" type="slidenum">
              <a:rPr lang="en-US"/>
              <a:pPr/>
              <a:t>23</a:t>
            </a:fld>
            <a:endParaRPr 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A35974-BC05-418B-A418-57433F235568}" type="slidenum">
              <a:rPr lang="en-US"/>
              <a:pPr/>
              <a:t>24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939DB-344E-463D-9E74-A4C96AF06367}" type="slidenum">
              <a:rPr lang="en-US"/>
              <a:pPr/>
              <a:t>25</a:t>
            </a:fld>
            <a:endParaRPr lang="en-US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5B277A-C701-44EC-9A7C-55F3EF59C663}" type="slidenum">
              <a:rPr lang="en-US"/>
              <a:pPr/>
              <a:t>26</a:t>
            </a:fld>
            <a:endParaRPr lang="en-US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6C108A-552E-4B87-92BA-642272AEA42A}" type="slidenum">
              <a:rPr lang="en-US"/>
              <a:pPr/>
              <a:t>27</a:t>
            </a:fld>
            <a:endParaRPr lang="en-US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743363-F2C9-450D-902D-DE1D71FBFE02}" type="slidenum">
              <a:rPr lang="en-US"/>
              <a:pPr/>
              <a:t>28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6D1DBA-7923-4185-AC9E-33AAE100E443}" type="slidenum">
              <a:rPr lang="en-US"/>
              <a:pPr/>
              <a:t>29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C79629-6E9B-4826-BE1A-A6171BBAB460}" type="slidenum">
              <a:rPr lang="en-US"/>
              <a:pPr/>
              <a:t>30</a:t>
            </a:fld>
            <a:endParaRPr lang="en-US"/>
          </a:p>
        </p:txBody>
      </p:sp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8FF9-0572-4634-946C-0E2CC5399F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9AEE3-C816-4BBF-8E0F-6917E54C4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2C845-042E-485C-BA26-397B30C0E1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4734-904D-4C73-A280-2E886C275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F54CB-A102-4481-92D4-5042B85BEE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7871E-546B-46CD-98E5-8B208A580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C959C-2573-4E65-9FF6-E2F8F28B92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C7733-A533-4139-B84E-1A008238E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E09EA-D6F8-4E6B-81C9-11910A2312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B7C42-197E-4AB5-8ACB-1A939BACC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51238-43D9-4B87-929F-8910893F17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3FF131-9C57-4163-9820-7B7C24AB2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85800" y="152400"/>
            <a:ext cx="7772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</a:t>
            </a:r>
            <a:r>
              <a:rPr lang="en-US">
                <a:cs typeface="Arial" charset="0"/>
              </a:rPr>
              <a:t>© McGraw-Hill Companies, Inc. Permission required for reproduction or display.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" y="64008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8EC022-2E01-4928-97E8-F3ECFF560D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20574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41910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43000" y="2057400"/>
            <a:ext cx="7772400" cy="4114800"/>
          </a:xfrm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61AFA5-8B02-465E-93CD-B6CE14C7D5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slow">
    <p:cut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14290"/>
            <a:ext cx="9143999" cy="1684339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Chemical bonding and compounds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600" dirty="0" smtClean="0"/>
              <a:t>Lecture 4 for BES102 &amp; BVW102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000" dirty="0" smtClean="0"/>
              <a:t> 4 March 2009</a:t>
            </a:r>
            <a:endParaRPr 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13325"/>
            <a:ext cx="9144000" cy="1844675"/>
          </a:xfrm>
        </p:spPr>
        <p:txBody>
          <a:bodyPr/>
          <a:lstStyle/>
          <a:p>
            <a:r>
              <a:rPr lang="en-US" sz="2000" b="1" dirty="0"/>
              <a:t>Philip Button</a:t>
            </a:r>
          </a:p>
          <a:p>
            <a:endParaRPr lang="en-US" sz="2000" dirty="0"/>
          </a:p>
          <a:p>
            <a:r>
              <a:rPr lang="en-US" sz="2000" dirty="0" smtClean="0"/>
              <a:t>Department of Agriculture and Animal Science</a:t>
            </a:r>
            <a:endParaRPr lang="en-US" dirty="0"/>
          </a:p>
          <a:p>
            <a:r>
              <a:rPr lang="en-US" sz="2000" dirty="0" smtClean="0"/>
              <a:t>Northern Melbourne Institute of TAFE</a:t>
            </a:r>
            <a:endParaRPr lang="en-US" sz="2000" dirty="0"/>
          </a:p>
        </p:txBody>
      </p:sp>
      <p:pic>
        <p:nvPicPr>
          <p:cNvPr id="27649" name="Picture 1" descr="NMIT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3286148" cy="9694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Lecture 4 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000108"/>
            <a:ext cx="8572528" cy="5126055"/>
          </a:xfrm>
        </p:spPr>
        <p:txBody>
          <a:bodyPr/>
          <a:lstStyle/>
          <a:p>
            <a:r>
              <a:rPr lang="en-AU" dirty="0" smtClean="0"/>
              <a:t>Understanding of:</a:t>
            </a:r>
          </a:p>
          <a:p>
            <a:pPr lvl="1"/>
            <a:r>
              <a:rPr lang="en-AU" dirty="0" smtClean="0"/>
              <a:t>How to draw Lewis symbols and what they represent</a:t>
            </a:r>
          </a:p>
          <a:p>
            <a:pPr lvl="1"/>
            <a:r>
              <a:rPr lang="en-AU" dirty="0" smtClean="0"/>
              <a:t>Covalent and ionic bonding in compounds</a:t>
            </a:r>
          </a:p>
          <a:p>
            <a:pPr lvl="2"/>
            <a:r>
              <a:rPr lang="en-AU" dirty="0" smtClean="0"/>
              <a:t>What they are</a:t>
            </a:r>
          </a:p>
          <a:p>
            <a:pPr lvl="2"/>
            <a:r>
              <a:rPr lang="en-AU" dirty="0" smtClean="0"/>
              <a:t>Different properties of compounds with these bonds</a:t>
            </a:r>
          </a:p>
          <a:p>
            <a:pPr lvl="1"/>
            <a:r>
              <a:rPr lang="en-AU" dirty="0" smtClean="0"/>
              <a:t>How to name compounds with covalent and ionic bonds</a:t>
            </a:r>
          </a:p>
          <a:p>
            <a:pPr lvl="1"/>
            <a:r>
              <a:rPr lang="en-AU" dirty="0" smtClean="0"/>
              <a:t>What polarity is</a:t>
            </a:r>
          </a:p>
          <a:p>
            <a:pPr lvl="1"/>
            <a:r>
              <a:rPr lang="en-AU" dirty="0" smtClean="0"/>
              <a:t>What multiple covalent bonds represents</a:t>
            </a:r>
          </a:p>
          <a:p>
            <a:pPr lvl="1"/>
            <a:endParaRPr lang="en-AU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/>
              <a:t>3.1 Chemical </a:t>
            </a:r>
            <a:r>
              <a:rPr lang="en-US" dirty="0" smtClean="0"/>
              <a:t>bonding</a:t>
            </a:r>
            <a:endParaRPr lang="en-US" dirty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Chemical bond</a:t>
            </a:r>
            <a:r>
              <a:rPr lang="en-US" dirty="0"/>
              <a:t> - the force of attraction between any two atoms in a compound</a:t>
            </a:r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attractive force overcomes the repulsion of the positively charged nuclei of the two atoms participating in the bond</a:t>
            </a:r>
          </a:p>
          <a:p>
            <a:endParaRPr lang="en-US" dirty="0" smtClean="0"/>
          </a:p>
          <a:p>
            <a:r>
              <a:rPr lang="en-US" dirty="0" smtClean="0"/>
              <a:t>Interactions </a:t>
            </a:r>
            <a:r>
              <a:rPr lang="en-US" dirty="0"/>
              <a:t>involving valence electrons are responsible for the chemical bond</a:t>
            </a:r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ChangeArrowheads="1"/>
          </p:cNvSpPr>
          <p:nvPr/>
        </p:nvSpPr>
        <p:spPr bwMode="auto">
          <a:xfrm rot="-5400000">
            <a:off x="-2514600" y="3200400"/>
            <a:ext cx="6172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>
                <a:solidFill>
                  <a:schemeClr val="bg2"/>
                </a:solidFill>
              </a:rPr>
              <a:t>3.1 Chemical Bonding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Lewis </a:t>
            </a:r>
            <a:r>
              <a:rPr lang="en-US" dirty="0" smtClean="0"/>
              <a:t>symbols</a:t>
            </a:r>
            <a:endParaRPr lang="en-US" dirty="0"/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19200" y="1447800"/>
            <a:ext cx="7696200" cy="5105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/>
              <a:t>Lewis symbol (Lewis structure) - a way to represent atoms using the element symbol and valence electrons as dots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/>
              <a:t>As only valence electrons participate in bonding, this makes it much easier to work with the octet rule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/>
              <a:t>The number of dots used corresponds directly to the number of valence electrons located in the outermost shell of the atoms of the element</a:t>
            </a:r>
            <a:endParaRPr lang="en-US" sz="28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www.elmhurst.edu/~chm/vchembook/images/201lewi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107537"/>
            <a:ext cx="3571868" cy="3750463"/>
          </a:xfrm>
          <a:prstGeom prst="rect">
            <a:avLst/>
          </a:prstGeom>
          <a:noFill/>
        </p:spPr>
      </p:pic>
      <p:sp>
        <p:nvSpPr>
          <p:cNvPr id="100354" name="Rectangle 2"/>
          <p:cNvSpPr>
            <a:spLocks noChangeArrowheads="1"/>
          </p:cNvSpPr>
          <p:nvPr/>
        </p:nvSpPr>
        <p:spPr bwMode="auto">
          <a:xfrm rot="-5400000">
            <a:off x="-2057400" y="2743200"/>
            <a:ext cx="525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>
                <a:solidFill>
                  <a:schemeClr val="bg2"/>
                </a:solidFill>
              </a:rPr>
              <a:t>3.1 Chemical Bonding</a:t>
            </a: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85800"/>
          </a:xfrm>
        </p:spPr>
        <p:txBody>
          <a:bodyPr/>
          <a:lstStyle/>
          <a:p>
            <a:r>
              <a:rPr lang="en-US" dirty="0"/>
              <a:t>Lewis </a:t>
            </a:r>
            <a:r>
              <a:rPr lang="en-US" dirty="0" smtClean="0"/>
              <a:t>symbols</a:t>
            </a:r>
            <a:endParaRPr lang="en-US" dirty="0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143000" y="1295400"/>
            <a:ext cx="8001000" cy="4114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 smtClean="0"/>
              <a:t>Using </a:t>
            </a:r>
            <a:r>
              <a:rPr lang="en-US" sz="2800" dirty="0"/>
              <a:t>Lewis symbols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/>
              <a:t>Place one dot on each side until there are four dots around the symbol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/>
              <a:t>Now add a second dot to each side in turn</a:t>
            </a:r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/>
              <a:t>The number of valence </a:t>
            </a:r>
            <a:endParaRPr lang="en-US" sz="2400" dirty="0" smtClean="0"/>
          </a:p>
          <a:p>
            <a:pPr lvl="1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sz="2400" dirty="0" smtClean="0"/>
              <a:t>electrons </a:t>
            </a:r>
            <a:r>
              <a:rPr lang="en-US" sz="2400" dirty="0"/>
              <a:t>limits the number of </a:t>
            </a:r>
            <a:endParaRPr lang="en-US" sz="2400" dirty="0" smtClean="0"/>
          </a:p>
          <a:p>
            <a:pPr lvl="1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sz="2400" dirty="0" smtClean="0"/>
              <a:t>dots </a:t>
            </a:r>
            <a:r>
              <a:rPr lang="en-US" sz="2400" dirty="0"/>
              <a:t>placed</a:t>
            </a:r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/>
              <a:t>Each unpaired dot </a:t>
            </a:r>
            <a:endParaRPr lang="en-US" sz="2400" dirty="0" smtClean="0"/>
          </a:p>
          <a:p>
            <a:pPr lvl="1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sz="2400" dirty="0" smtClean="0"/>
              <a:t>(</a:t>
            </a:r>
            <a:r>
              <a:rPr lang="en-US" sz="2400" dirty="0"/>
              <a:t>unpaired electron of the </a:t>
            </a:r>
            <a:endParaRPr lang="en-US" sz="2400" dirty="0" smtClean="0"/>
          </a:p>
          <a:p>
            <a:pPr lvl="1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sz="2400" dirty="0" smtClean="0"/>
              <a:t>valence </a:t>
            </a:r>
            <a:r>
              <a:rPr lang="en-US" sz="2400" dirty="0"/>
              <a:t>shell) is available to </a:t>
            </a:r>
            <a:endParaRPr lang="en-US" sz="2400" dirty="0" smtClean="0"/>
          </a:p>
          <a:p>
            <a:pPr lvl="1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sz="2400" dirty="0" smtClean="0"/>
              <a:t>form </a:t>
            </a:r>
            <a:r>
              <a:rPr lang="en-US" sz="2400" dirty="0"/>
              <a:t>a chemical bond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Lewis </a:t>
            </a:r>
            <a:r>
              <a:rPr lang="en-US" dirty="0" smtClean="0"/>
              <a:t>dot symbols </a:t>
            </a:r>
            <a:r>
              <a:rPr lang="en-US" dirty="0"/>
              <a:t>for </a:t>
            </a:r>
            <a:r>
              <a:rPr lang="en-US" dirty="0" smtClean="0"/>
              <a:t>representative elements</a:t>
            </a:r>
            <a:endParaRPr lang="en-US" dirty="0"/>
          </a:p>
        </p:txBody>
      </p:sp>
      <p:sp>
        <p:nvSpPr>
          <p:cNvPr id="189443" name="Rectangle 3"/>
          <p:cNvSpPr>
            <a:spLocks noChangeArrowheads="1"/>
          </p:cNvSpPr>
          <p:nvPr/>
        </p:nvSpPr>
        <p:spPr bwMode="auto">
          <a:xfrm rot="-5400000">
            <a:off x="-2057400" y="2743200"/>
            <a:ext cx="525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>
                <a:solidFill>
                  <a:schemeClr val="bg2"/>
                </a:solidFill>
              </a:rPr>
              <a:t>3.1 Chemical Bonding</a:t>
            </a:r>
          </a:p>
        </p:txBody>
      </p:sp>
      <p:pic>
        <p:nvPicPr>
          <p:cNvPr id="189446" name="Picture 6" descr="03_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076" y="1928802"/>
            <a:ext cx="8244924" cy="36798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 rot="-5400000">
            <a:off x="-2057400" y="2743200"/>
            <a:ext cx="525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>
                <a:solidFill>
                  <a:schemeClr val="bg2"/>
                </a:solidFill>
              </a:rPr>
              <a:t>3.1 Chemical Bonding</a:t>
            </a:r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dirty="0"/>
              <a:t>Principal </a:t>
            </a:r>
            <a:r>
              <a:rPr lang="en-US" sz="4000" dirty="0" smtClean="0"/>
              <a:t>types </a:t>
            </a:r>
            <a:r>
              <a:rPr lang="en-US" sz="4000" dirty="0"/>
              <a:t>of </a:t>
            </a:r>
            <a:r>
              <a:rPr lang="en-US" sz="4000" dirty="0" smtClean="0"/>
              <a:t>chemical bonds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 </a:t>
            </a:r>
            <a:r>
              <a:rPr lang="en-US" sz="4000" dirty="0" smtClean="0"/>
              <a:t>ionic </a:t>
            </a:r>
            <a:r>
              <a:rPr lang="en-US" sz="4000" dirty="0"/>
              <a:t>and </a:t>
            </a:r>
            <a:r>
              <a:rPr lang="en-US" sz="4000" dirty="0" smtClean="0"/>
              <a:t>covalent</a:t>
            </a:r>
            <a:endParaRPr lang="en-US" sz="4000" dirty="0"/>
          </a:p>
        </p:txBody>
      </p:sp>
      <p:sp>
        <p:nvSpPr>
          <p:cNvPr id="10138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8001000" cy="4724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b="1" dirty="0">
                <a:solidFill>
                  <a:schemeClr val="accent2"/>
                </a:solidFill>
              </a:rPr>
              <a:t>Ionic bond</a:t>
            </a:r>
            <a:r>
              <a:rPr lang="en-US" dirty="0"/>
              <a:t> - a transfer of one or more electrons from one atom to another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Tx/>
              <a:buFontTx/>
              <a:buChar char="•"/>
            </a:pPr>
            <a:r>
              <a:rPr lang="en-US" dirty="0"/>
              <a:t>Forms attractions due to the opposite charges of the atoms</a:t>
            </a:r>
            <a:endParaRPr lang="en-US" sz="3200" dirty="0"/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endParaRPr lang="en-US" b="1"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b="1" dirty="0" smtClean="0">
                <a:solidFill>
                  <a:schemeClr val="accent2"/>
                </a:solidFill>
              </a:rPr>
              <a:t>Covalent </a:t>
            </a:r>
            <a:r>
              <a:rPr lang="en-US" b="1" dirty="0">
                <a:solidFill>
                  <a:schemeClr val="accent2"/>
                </a:solidFill>
              </a:rPr>
              <a:t>bond</a:t>
            </a:r>
            <a:r>
              <a:rPr lang="en-US" dirty="0"/>
              <a:t> - attractive force due to the sharing of electrons between atoms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dirty="0"/>
              <a:t>Some bonds have characteristics of both types and not easily identified as one or the other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Ionic </a:t>
            </a:r>
            <a:r>
              <a:rPr lang="en-US" dirty="0" smtClean="0"/>
              <a:t>bonding</a:t>
            </a:r>
            <a:endParaRPr lang="en-US" dirty="0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447800"/>
            <a:ext cx="7848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Representative elements form ions that obey the octet rule</a:t>
            </a:r>
          </a:p>
          <a:p>
            <a:pPr>
              <a:lnSpc>
                <a:spcPct val="90000"/>
              </a:lnSpc>
            </a:pPr>
            <a:r>
              <a:rPr lang="en-US" dirty="0"/>
              <a:t>Ions of opposite charge attract each other creating the ionic bond</a:t>
            </a:r>
          </a:p>
          <a:p>
            <a:pPr>
              <a:lnSpc>
                <a:spcPct val="90000"/>
              </a:lnSpc>
            </a:pPr>
            <a:r>
              <a:rPr lang="en-US" dirty="0"/>
              <a:t>When electrons are lost by a metal and electrons are gained by a nonmetal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Each atom achieves a “Noble Gas” configuration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2 ions are formed; a </a:t>
            </a:r>
            <a:r>
              <a:rPr lang="en-US" dirty="0" err="1"/>
              <a:t>cation</a:t>
            </a:r>
            <a:r>
              <a:rPr lang="en-US" dirty="0"/>
              <a:t> and anion, which are attracted to each other</a:t>
            </a:r>
          </a:p>
        </p:txBody>
      </p:sp>
      <p:sp>
        <p:nvSpPr>
          <p:cNvPr id="188420" name="Rectangle 4"/>
          <p:cNvSpPr>
            <a:spLocks noChangeArrowheads="1"/>
          </p:cNvSpPr>
          <p:nvPr/>
        </p:nvSpPr>
        <p:spPr bwMode="auto">
          <a:xfrm rot="-5400000">
            <a:off x="-2057400" y="2743200"/>
            <a:ext cx="525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3.1 Chemical Bonding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 rot="-5400000">
            <a:off x="-2057400" y="2743200"/>
            <a:ext cx="525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>
                <a:solidFill>
                  <a:schemeClr val="bg2"/>
                </a:solidFill>
              </a:rPr>
              <a:t>3.1 Chemical Bonding</a:t>
            </a: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1676400" y="914400"/>
            <a:ext cx="60388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Consider the formation of </a:t>
            </a:r>
            <a:r>
              <a:rPr lang="en-US" sz="3200" dirty="0" err="1">
                <a:solidFill>
                  <a:schemeClr val="tx1"/>
                </a:solidFill>
              </a:rPr>
              <a:t>NaCl</a:t>
            </a:r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Na + </a:t>
            </a:r>
            <a:r>
              <a:rPr lang="en-US" sz="3200" dirty="0" err="1">
                <a:solidFill>
                  <a:schemeClr val="tx1"/>
                </a:solidFill>
              </a:rPr>
              <a:t>Cl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sym typeface="Wingdings" pitchFamily="20" charset="2"/>
              </a:rPr>
              <a:t> </a:t>
            </a:r>
            <a:r>
              <a:rPr lang="en-US" sz="3200" dirty="0" err="1">
                <a:solidFill>
                  <a:schemeClr val="tx1"/>
                </a:solidFill>
                <a:sym typeface="Wingdings" pitchFamily="20" charset="2"/>
              </a:rPr>
              <a:t>NaCl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2405" name="AutoShape 5"/>
          <p:cNvSpPr>
            <a:spLocks noChangeArrowheads="1"/>
          </p:cNvSpPr>
          <p:nvPr/>
        </p:nvSpPr>
        <p:spPr bwMode="auto">
          <a:xfrm>
            <a:off x="1000100" y="3071810"/>
            <a:ext cx="3262314" cy="3657600"/>
          </a:xfrm>
          <a:prstGeom prst="wedgeRectCallout">
            <a:avLst>
              <a:gd name="adj1" fmla="val -19244"/>
              <a:gd name="adj2" fmla="val -68707"/>
            </a:avLst>
          </a:prstGeom>
          <a:noFill/>
          <a:ln w="28575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Sodium has a low </a:t>
            </a:r>
          </a:p>
          <a:p>
            <a:pPr algn="l"/>
            <a:r>
              <a:rPr lang="en-US" sz="2400" dirty="0" err="1" smtClean="0">
                <a:solidFill>
                  <a:schemeClr val="accent2"/>
                </a:solidFill>
                <a:sym typeface="Wingdings" pitchFamily="20" charset="2"/>
              </a:rPr>
              <a:t>ionisation</a:t>
            </a:r>
            <a:r>
              <a:rPr lang="en-US" sz="2400" dirty="0" smtClean="0">
                <a:solidFill>
                  <a:schemeClr val="accent2"/>
                </a:solidFill>
                <a:sym typeface="Wingdings" pitchFamily="20" charset="2"/>
              </a:rPr>
              <a:t> </a:t>
            </a:r>
            <a:r>
              <a:rPr lang="en-US" sz="2400" dirty="0">
                <a:solidFill>
                  <a:schemeClr val="accent2"/>
                </a:solidFill>
                <a:sym typeface="Wingdings" pitchFamily="20" charset="2"/>
              </a:rPr>
              <a:t>energy</a:t>
            </a:r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 it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readily loses this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electron </a:t>
            </a:r>
          </a:p>
          <a:p>
            <a:pPr algn="l">
              <a:spcBef>
                <a:spcPct val="25000"/>
              </a:spcBef>
            </a:pPr>
            <a:r>
              <a:rPr lang="en-US" sz="2400" dirty="0">
                <a:solidFill>
                  <a:schemeClr val="tx1"/>
                </a:solidFill>
              </a:rPr>
              <a:t>     Na</a:t>
            </a:r>
            <a:r>
              <a:rPr lang="en-US" sz="2400" dirty="0">
                <a:solidFill>
                  <a:schemeClr val="accent2"/>
                </a:solidFill>
                <a:sym typeface="Wingdings" pitchFamily="20" charset="2"/>
              </a:rPr>
              <a:t></a:t>
            </a:r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  Na</a:t>
            </a:r>
            <a:r>
              <a:rPr lang="en-US" sz="2400" baseline="30000" dirty="0">
                <a:solidFill>
                  <a:schemeClr val="tx1"/>
                </a:solidFill>
                <a:sym typeface="Wingdings" pitchFamily="20" charset="2"/>
              </a:rPr>
              <a:t>+</a:t>
            </a:r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 + e</a:t>
            </a:r>
            <a:r>
              <a:rPr lang="en-US" sz="2400" baseline="30000" dirty="0">
                <a:solidFill>
                  <a:schemeClr val="tx1"/>
                </a:solidFill>
                <a:sym typeface="Wingdings" pitchFamily="20" charset="2"/>
              </a:rPr>
              <a:t>-</a:t>
            </a:r>
            <a:endParaRPr lang="en-US" sz="2400" dirty="0">
              <a:solidFill>
                <a:schemeClr val="tx1"/>
              </a:solidFill>
              <a:sym typeface="Wingdings" pitchFamily="20" charset="2"/>
            </a:endParaRPr>
          </a:p>
          <a:p>
            <a:pPr algn="l"/>
            <a:endParaRPr lang="en-US" sz="1000" dirty="0">
              <a:solidFill>
                <a:schemeClr val="tx1"/>
              </a:solidFill>
              <a:sym typeface="Wingdings" pitchFamily="20" charset="2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When sodium loses the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electron, it gains the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Ne configuration</a:t>
            </a:r>
          </a:p>
        </p:txBody>
      </p:sp>
      <p:sp>
        <p:nvSpPr>
          <p:cNvPr id="102406" name="AutoShape 6"/>
          <p:cNvSpPr>
            <a:spLocks noChangeArrowheads="1"/>
          </p:cNvSpPr>
          <p:nvPr/>
        </p:nvSpPr>
        <p:spPr bwMode="auto">
          <a:xfrm>
            <a:off x="5786446" y="2357430"/>
            <a:ext cx="2971800" cy="3352800"/>
          </a:xfrm>
          <a:prstGeom prst="wedgeRectCallout">
            <a:avLst>
              <a:gd name="adj1" fmla="val -139788"/>
              <a:gd name="adj2" fmla="val -47882"/>
            </a:avLst>
          </a:prstGeom>
          <a:noFill/>
          <a:ln w="28575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 sz="2400" dirty="0">
              <a:solidFill>
                <a:schemeClr val="tx1"/>
              </a:solidFill>
              <a:sym typeface="Wingdings" pitchFamily="20" charset="2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Chlorine has a high </a:t>
            </a:r>
          </a:p>
          <a:p>
            <a:pPr algn="l"/>
            <a:r>
              <a:rPr lang="en-US" sz="2400" dirty="0">
                <a:solidFill>
                  <a:schemeClr val="accent2"/>
                </a:solidFill>
                <a:sym typeface="Wingdings" pitchFamily="20" charset="2"/>
              </a:rPr>
              <a:t>electron affinity</a:t>
            </a:r>
          </a:p>
          <a:p>
            <a:pPr algn="l"/>
            <a:endParaRPr lang="en-US" sz="1200" dirty="0">
              <a:solidFill>
                <a:schemeClr val="tx1"/>
              </a:solidFill>
              <a:sym typeface="Wingdings" pitchFamily="20" charset="2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When chlorine gains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an electron, it gains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the </a:t>
            </a:r>
            <a:r>
              <a:rPr lang="en-US" sz="2400" dirty="0" err="1">
                <a:solidFill>
                  <a:schemeClr val="tx1"/>
                </a:solidFill>
                <a:sym typeface="Wingdings" pitchFamily="20" charset="2"/>
              </a:rPr>
              <a:t>Ar</a:t>
            </a:r>
            <a:r>
              <a:rPr lang="en-US" sz="2400" dirty="0">
                <a:solidFill>
                  <a:schemeClr val="tx1"/>
                </a:solidFill>
                <a:sym typeface="Wingdings" pitchFamily="20" charset="2"/>
              </a:rPr>
              <a:t> configuration</a:t>
            </a:r>
          </a:p>
          <a:p>
            <a:pPr algn="l"/>
            <a:endParaRPr lang="en-US" sz="1800" dirty="0">
              <a:solidFill>
                <a:schemeClr val="tx1"/>
              </a:solidFill>
              <a:sym typeface="Wingdings" pitchFamily="20" charset="2"/>
            </a:endParaRPr>
          </a:p>
          <a:p>
            <a:pPr algn="l"/>
            <a:endParaRPr lang="en-US" sz="2400" dirty="0">
              <a:solidFill>
                <a:schemeClr val="tx1"/>
              </a:solidFill>
              <a:sym typeface="Wingdings" pitchFamily="20" charset="2"/>
            </a:endParaRPr>
          </a:p>
          <a:p>
            <a:pPr algn="l"/>
            <a:endParaRPr lang="en-US" sz="2400" dirty="0">
              <a:solidFill>
                <a:schemeClr val="tx1"/>
              </a:solidFill>
              <a:sym typeface="Wingdings" pitchFamily="20" charset="2"/>
            </a:endParaRPr>
          </a:p>
          <a:p>
            <a:pPr algn="l"/>
            <a:endParaRPr lang="en-US" sz="2400" dirty="0">
              <a:solidFill>
                <a:schemeClr val="tx1"/>
              </a:solidFill>
              <a:sym typeface="Wingdings" pitchFamily="20" charset="2"/>
            </a:endParaRPr>
          </a:p>
          <a:p>
            <a:pPr algn="l"/>
            <a:endParaRPr lang="en-US" sz="2400" dirty="0">
              <a:solidFill>
                <a:schemeClr val="tx1"/>
              </a:solidFill>
              <a:sym typeface="Wingdings" pitchFamily="20" charset="2"/>
            </a:endParaRPr>
          </a:p>
        </p:txBody>
      </p:sp>
      <p:graphicFrame>
        <p:nvGraphicFramePr>
          <p:cNvPr id="102407" name="Object 7"/>
          <p:cNvGraphicFramePr>
            <a:graphicFrameLocks noChangeAspect="1"/>
          </p:cNvGraphicFramePr>
          <p:nvPr/>
        </p:nvGraphicFramePr>
        <p:xfrm>
          <a:off x="5791200" y="4343400"/>
          <a:ext cx="2593975" cy="982663"/>
        </p:xfrm>
        <a:graphic>
          <a:graphicData uri="http://schemas.openxmlformats.org/presentationml/2006/ole">
            <p:oleObj spid="_x0000_s30722" name="Equation" r:id="rId4" imgW="1206360" imgH="457200" progId="Equation.3">
              <p:embed/>
            </p:oleObj>
          </a:graphicData>
        </a:graphic>
      </p:graphicFrame>
      <p:sp>
        <p:nvSpPr>
          <p:cNvPr id="10240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r>
              <a:rPr lang="en-US" dirty="0"/>
              <a:t>Ionic </a:t>
            </a:r>
            <a:r>
              <a:rPr lang="en-US" dirty="0" smtClean="0"/>
              <a:t>bonding</a:t>
            </a:r>
            <a:endParaRPr lang="en-US" dirty="0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1714480" y="4714884"/>
            <a:ext cx="161924" cy="233362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2410" name="Oval 10"/>
          <p:cNvSpPr>
            <a:spLocks noChangeArrowheads="1"/>
          </p:cNvSpPr>
          <p:nvPr/>
        </p:nvSpPr>
        <p:spPr bwMode="auto">
          <a:xfrm>
            <a:off x="7924800" y="4724400"/>
            <a:ext cx="228600" cy="3048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2411" name="Line 11"/>
          <p:cNvSpPr>
            <a:spLocks noChangeShapeType="1"/>
          </p:cNvSpPr>
          <p:nvPr/>
        </p:nvSpPr>
        <p:spPr bwMode="auto">
          <a:xfrm>
            <a:off x="6500826" y="4286256"/>
            <a:ext cx="762000" cy="304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A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animBg="1" autoUpdateAnimBg="0"/>
      <p:bldP spid="10240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 rot="-5400000">
            <a:off x="-2057400" y="2743200"/>
            <a:ext cx="525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>
                <a:solidFill>
                  <a:schemeClr val="bg2"/>
                </a:solidFill>
              </a:rPr>
              <a:t>3.1 Chemical Bonding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1431925" y="933450"/>
            <a:ext cx="6873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 algn="l"/>
            <a:r>
              <a:rPr lang="en-US" sz="320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10445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r>
              <a:rPr lang="en-US" dirty="0"/>
              <a:t>Covalent </a:t>
            </a:r>
            <a:r>
              <a:rPr lang="en-US" dirty="0" smtClean="0"/>
              <a:t>bonding</a:t>
            </a:r>
            <a:endParaRPr lang="en-US" dirty="0"/>
          </a:p>
        </p:txBody>
      </p:sp>
      <p:sp>
        <p:nvSpPr>
          <p:cNvPr id="10445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371600" y="1447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/>
              <a:t>Let’s look at the formation of H</a:t>
            </a:r>
            <a:r>
              <a:rPr lang="en-US" sz="2800" baseline="-25000"/>
              <a:t>2</a:t>
            </a:r>
            <a:r>
              <a:rPr lang="en-US" sz="2800"/>
              <a:t>: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/>
              <a:t>H + H </a:t>
            </a:r>
            <a:r>
              <a:rPr lang="en-US" sz="2800">
                <a:sym typeface="Wingdings" pitchFamily="20" charset="2"/>
              </a:rPr>
              <a:t> H</a:t>
            </a:r>
            <a:r>
              <a:rPr lang="en-US" sz="2800" baseline="-25000">
                <a:sym typeface="Wingdings" pitchFamily="20" charset="2"/>
              </a:rPr>
              <a:t>2</a:t>
            </a:r>
            <a:endParaRPr lang="en-US" sz="2800">
              <a:sym typeface="Wingdings" pitchFamily="20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>
                <a:sym typeface="Wingdings" pitchFamily="20" charset="2"/>
              </a:rPr>
              <a:t>Each hydrogen has one electron in its valance shell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>
                <a:sym typeface="Wingdings" pitchFamily="20" charset="2"/>
              </a:rPr>
              <a:t>If it were an ionic bond it would look like this: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sym typeface="Wingdings" pitchFamily="20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sym typeface="Wingdings" pitchFamily="20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/>
              <a:t>However, both hydrogen atoms have an equal tendency to gain or lose electrons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/>
              <a:t>Electron transfer from one H to another usually will not occur under normal conditions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</p:txBody>
      </p:sp>
      <p:graphicFrame>
        <p:nvGraphicFramePr>
          <p:cNvPr id="362496" name="Object 1024"/>
          <p:cNvGraphicFramePr>
            <a:graphicFrameLocks noChangeAspect="1"/>
          </p:cNvGraphicFramePr>
          <p:nvPr/>
        </p:nvGraphicFramePr>
        <p:xfrm>
          <a:off x="2514600" y="3581400"/>
          <a:ext cx="3733800" cy="658813"/>
        </p:xfrm>
        <a:graphic>
          <a:graphicData uri="http://schemas.openxmlformats.org/presentationml/2006/ole">
            <p:oleObj spid="_x0000_s31746" name="Equation" r:id="rId4" imgW="1358640" imgH="24120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 rot="-5400000">
            <a:off x="-2057400" y="2743200"/>
            <a:ext cx="525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>
                <a:solidFill>
                  <a:schemeClr val="bg2"/>
                </a:solidFill>
              </a:rPr>
              <a:t>3.1 Chemical Bonding</a:t>
            </a:r>
          </a:p>
        </p:txBody>
      </p:sp>
      <p:sp>
        <p:nvSpPr>
          <p:cNvPr id="105477" name="AutoShape 5"/>
          <p:cNvSpPr>
            <a:spLocks noChangeArrowheads="1"/>
          </p:cNvSpPr>
          <p:nvPr/>
        </p:nvSpPr>
        <p:spPr bwMode="auto">
          <a:xfrm>
            <a:off x="5929322" y="3929066"/>
            <a:ext cx="3000396" cy="2667000"/>
          </a:xfrm>
          <a:prstGeom prst="wedgeRectCallout">
            <a:avLst>
              <a:gd name="adj1" fmla="val -11878"/>
              <a:gd name="adj2" fmla="val -77319"/>
            </a:avLst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200" dirty="0">
                <a:solidFill>
                  <a:schemeClr val="tx1"/>
                </a:solidFill>
              </a:rPr>
              <a:t>The shared </a:t>
            </a:r>
          </a:p>
          <a:p>
            <a:r>
              <a:rPr lang="en-US" sz="3200" dirty="0">
                <a:solidFill>
                  <a:schemeClr val="tx1"/>
                </a:solidFill>
              </a:rPr>
              <a:t>electron </a:t>
            </a:r>
          </a:p>
          <a:p>
            <a:r>
              <a:rPr lang="en-US" sz="3200" dirty="0">
                <a:solidFill>
                  <a:schemeClr val="tx1"/>
                </a:solidFill>
              </a:rPr>
              <a:t>pair is called a </a:t>
            </a:r>
          </a:p>
          <a:p>
            <a:r>
              <a:rPr lang="en-US" sz="3200" b="1" dirty="0">
                <a:solidFill>
                  <a:schemeClr val="accent2"/>
                </a:solidFill>
              </a:rPr>
              <a:t>Covalent Bond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5478" name="Oval 6"/>
          <p:cNvSpPr>
            <a:spLocks noChangeArrowheads="1"/>
          </p:cNvSpPr>
          <p:nvPr/>
        </p:nvSpPr>
        <p:spPr bwMode="auto">
          <a:xfrm>
            <a:off x="6096000" y="2362200"/>
            <a:ext cx="1143000" cy="8382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5479" name="Oval 7"/>
          <p:cNvSpPr>
            <a:spLocks noChangeArrowheads="1"/>
          </p:cNvSpPr>
          <p:nvPr/>
        </p:nvSpPr>
        <p:spPr bwMode="auto">
          <a:xfrm>
            <a:off x="6858000" y="2362200"/>
            <a:ext cx="1143000" cy="8382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5480" name="Text Box 8"/>
          <p:cNvSpPr txBox="1">
            <a:spLocks noChangeArrowheads="1"/>
          </p:cNvSpPr>
          <p:nvPr/>
        </p:nvSpPr>
        <p:spPr bwMode="auto">
          <a:xfrm>
            <a:off x="1785918" y="3429000"/>
            <a:ext cx="3429000" cy="30480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dirty="0">
                <a:solidFill>
                  <a:schemeClr val="tx1"/>
                </a:solidFill>
              </a:rPr>
              <a:t>Each hydrogen atom now has two electrons around it and attained a He configuration</a:t>
            </a:r>
          </a:p>
        </p:txBody>
      </p:sp>
      <p:sp>
        <p:nvSpPr>
          <p:cNvPr id="105482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914400"/>
            <a:ext cx="7772400" cy="1371600"/>
          </a:xfrm>
        </p:spPr>
        <p:txBody>
          <a:bodyPr/>
          <a:lstStyle/>
          <a:p>
            <a:r>
              <a:rPr lang="en-US"/>
              <a:t>Instead, each atom attains a noble gas configuration by </a:t>
            </a:r>
            <a:r>
              <a:rPr lang="en-US" b="1" i="1">
                <a:solidFill>
                  <a:schemeClr val="accent2"/>
                </a:solidFill>
              </a:rPr>
              <a:t>sharing</a:t>
            </a:r>
            <a:r>
              <a:rPr lang="en-US"/>
              <a:t> electrons</a:t>
            </a:r>
          </a:p>
        </p:txBody>
      </p:sp>
      <p:graphicFrame>
        <p:nvGraphicFramePr>
          <p:cNvPr id="105483" name="Object 11"/>
          <p:cNvGraphicFramePr>
            <a:graphicFrameLocks noChangeAspect="1"/>
          </p:cNvGraphicFramePr>
          <p:nvPr>
            <p:ph sz="half" idx="2"/>
          </p:nvPr>
        </p:nvGraphicFramePr>
        <p:xfrm>
          <a:off x="1524000" y="2286000"/>
          <a:ext cx="6629400" cy="979488"/>
        </p:xfrm>
        <a:graphic>
          <a:graphicData uri="http://schemas.openxmlformats.org/presentationml/2006/ole">
            <p:oleObj spid="_x0000_s32770" name="Equation" r:id="rId4" imgW="1155600" imgH="17748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 animBg="1" autoUpdateAnimBg="0"/>
      <p:bldP spid="105478" grpId="0" animBg="1"/>
      <p:bldP spid="105479" grpId="0" animBg="1"/>
      <p:bldP spid="10548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/>
              <a:t>3.2 Naming </a:t>
            </a:r>
            <a:r>
              <a:rPr lang="en-US" dirty="0" smtClean="0"/>
              <a:t>compounds </a:t>
            </a:r>
            <a:r>
              <a:rPr lang="en-US" dirty="0"/>
              <a:t>and </a:t>
            </a:r>
            <a:r>
              <a:rPr lang="en-US" dirty="0" smtClean="0"/>
              <a:t>writing formulas </a:t>
            </a:r>
            <a:r>
              <a:rPr lang="en-US" dirty="0"/>
              <a:t>of </a:t>
            </a:r>
            <a:r>
              <a:rPr lang="en-US" dirty="0" smtClean="0"/>
              <a:t>compounds</a:t>
            </a:r>
            <a:endParaRPr lang="en-US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514600"/>
            <a:ext cx="8382000" cy="41148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Nomenclature</a:t>
            </a:r>
            <a:r>
              <a:rPr lang="en-US" dirty="0"/>
              <a:t> - the assignment of a correct and unambiguous name to each and every chemical compound</a:t>
            </a:r>
          </a:p>
          <a:p>
            <a:endParaRPr lang="en-US" dirty="0" smtClean="0"/>
          </a:p>
          <a:p>
            <a:r>
              <a:rPr lang="en-US" dirty="0" smtClean="0"/>
              <a:t>Two </a:t>
            </a:r>
            <a:r>
              <a:rPr lang="en-US" dirty="0"/>
              <a:t>naming systems:</a:t>
            </a:r>
          </a:p>
          <a:p>
            <a:pPr lvl="1"/>
            <a:r>
              <a:rPr lang="en-US" dirty="0"/>
              <a:t>ionic compounds</a:t>
            </a:r>
          </a:p>
          <a:p>
            <a:pPr lvl="1"/>
            <a:r>
              <a:rPr lang="en-US" dirty="0"/>
              <a:t>covalent compounds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 rot="-5400000">
            <a:off x="-2697162" y="3314183"/>
            <a:ext cx="670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r>
              <a:rPr lang="en-US" dirty="0"/>
              <a:t>Formulas of </a:t>
            </a:r>
            <a:r>
              <a:rPr lang="en-US" dirty="0" smtClean="0"/>
              <a:t>compounds</a:t>
            </a:r>
            <a:endParaRPr lang="en-US" dirty="0"/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391400" cy="49530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chemeClr val="accent2"/>
                </a:solidFill>
              </a:rPr>
              <a:t>formula</a:t>
            </a:r>
            <a:r>
              <a:rPr lang="en-US" dirty="0"/>
              <a:t> is the representation of the fundamental compound using chemical symbols and numerical subscripts</a:t>
            </a:r>
          </a:p>
          <a:p>
            <a:pPr lvl="1"/>
            <a:r>
              <a:rPr lang="en-US" dirty="0"/>
              <a:t>The formula identifies the number and type of the various atoms that make up the compound unit</a:t>
            </a:r>
          </a:p>
          <a:p>
            <a:pPr lvl="1"/>
            <a:r>
              <a:rPr lang="en-US" dirty="0"/>
              <a:t>The number of like atoms in the unit is shown by the use of a subscript</a:t>
            </a:r>
          </a:p>
          <a:p>
            <a:pPr lvl="1"/>
            <a:r>
              <a:rPr lang="en-US" dirty="0"/>
              <a:t>Presence of only one atom is understood when no subscript is present</a:t>
            </a:r>
          </a:p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Text Box 5"/>
          <p:cNvSpPr txBox="1">
            <a:spLocks noChangeArrowheads="1"/>
          </p:cNvSpPr>
          <p:nvPr/>
        </p:nvSpPr>
        <p:spPr bwMode="auto">
          <a:xfrm rot="-5400000">
            <a:off x="-2697162" y="3314183"/>
            <a:ext cx="670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r>
              <a:rPr lang="en-US" dirty="0"/>
              <a:t>Ionic </a:t>
            </a:r>
            <a:r>
              <a:rPr lang="en-US" dirty="0" smtClean="0"/>
              <a:t>compounds</a:t>
            </a:r>
            <a:endParaRPr lang="en-US" dirty="0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1219200"/>
            <a:ext cx="7848600" cy="5105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5000"/>
              </a:spcBef>
            </a:pPr>
            <a:r>
              <a:rPr lang="en-US" dirty="0"/>
              <a:t>Metals and nonmetals usually react to form ionic compounds</a:t>
            </a:r>
          </a:p>
          <a:p>
            <a:pPr>
              <a:lnSpc>
                <a:spcPct val="90000"/>
              </a:lnSpc>
              <a:spcBef>
                <a:spcPct val="35000"/>
              </a:spcBef>
            </a:pPr>
            <a:r>
              <a:rPr lang="en-US" dirty="0"/>
              <a:t>The metals are </a:t>
            </a:r>
            <a:r>
              <a:rPr lang="en-US" dirty="0" err="1"/>
              <a:t>cations</a:t>
            </a:r>
            <a:r>
              <a:rPr lang="en-US" dirty="0"/>
              <a:t> and the nonmetals are anions</a:t>
            </a:r>
          </a:p>
          <a:p>
            <a:pPr>
              <a:lnSpc>
                <a:spcPct val="90000"/>
              </a:lnSpc>
              <a:spcBef>
                <a:spcPct val="35000"/>
              </a:spcBef>
            </a:pPr>
            <a:r>
              <a:rPr lang="en-US" dirty="0"/>
              <a:t>The </a:t>
            </a:r>
            <a:r>
              <a:rPr lang="en-US" dirty="0" err="1"/>
              <a:t>cations</a:t>
            </a:r>
            <a:r>
              <a:rPr lang="en-US" dirty="0"/>
              <a:t> and anions arrange themselves in a regular three-dimensional repeating array called a </a:t>
            </a:r>
            <a:r>
              <a:rPr lang="en-US" dirty="0">
                <a:solidFill>
                  <a:schemeClr val="accent2"/>
                </a:solidFill>
              </a:rPr>
              <a:t>crystal lattice</a:t>
            </a:r>
          </a:p>
          <a:p>
            <a:pPr>
              <a:lnSpc>
                <a:spcPct val="90000"/>
              </a:lnSpc>
              <a:spcBef>
                <a:spcPct val="35000"/>
              </a:spcBef>
            </a:pPr>
            <a:r>
              <a:rPr lang="en-US" dirty="0"/>
              <a:t>Formula of an ionic compound is the smallest whole-number ratio of ions in the substance</a:t>
            </a: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1295400" y="762000"/>
            <a:ext cx="7543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sz="3200" b="1" u="sng">
              <a:solidFill>
                <a:schemeClr val="tx1"/>
              </a:solidFill>
            </a:endParaRPr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 rot="-5400000">
            <a:off x="-2697162" y="3321878"/>
            <a:ext cx="67056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700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3600" dirty="0"/>
              <a:t>Writing </a:t>
            </a:r>
            <a:r>
              <a:rPr lang="en-US" sz="3600" dirty="0" smtClean="0"/>
              <a:t>formulas </a:t>
            </a:r>
            <a:r>
              <a:rPr lang="en-US" sz="3600" dirty="0"/>
              <a:t>of </a:t>
            </a:r>
            <a:r>
              <a:rPr lang="en-US" sz="3600" dirty="0" smtClean="0"/>
              <a:t>ionic compounds </a:t>
            </a:r>
            <a:r>
              <a:rPr lang="en-US" sz="3600" dirty="0"/>
              <a:t>from the </a:t>
            </a:r>
            <a:r>
              <a:rPr lang="en-US" sz="3600" dirty="0" smtClean="0"/>
              <a:t>identities </a:t>
            </a:r>
            <a:r>
              <a:rPr lang="en-US" sz="3600" dirty="0"/>
              <a:t>of the </a:t>
            </a:r>
            <a:r>
              <a:rPr lang="en-US" sz="3600" dirty="0" smtClean="0"/>
              <a:t>component </a:t>
            </a:r>
            <a:r>
              <a:rPr lang="en-US" sz="3600" dirty="0"/>
              <a:t>Ions</a:t>
            </a:r>
          </a:p>
        </p:txBody>
      </p:sp>
      <p:sp>
        <p:nvSpPr>
          <p:cNvPr id="1167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1357298"/>
            <a:ext cx="7848600" cy="5119702"/>
          </a:xfrm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/>
              <a:t>Determine the charge of each ion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Metals have a charge equal to group number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Nonmetals have a charge equal to the group number minus eight</a:t>
            </a:r>
          </a:p>
          <a:p>
            <a:pPr>
              <a:spcBef>
                <a:spcPct val="35000"/>
              </a:spcBef>
            </a:pPr>
            <a:endParaRPr lang="en-US" dirty="0" smtClean="0"/>
          </a:p>
          <a:p>
            <a:pPr>
              <a:spcBef>
                <a:spcPct val="35000"/>
              </a:spcBef>
            </a:pPr>
            <a:r>
              <a:rPr lang="en-US" dirty="0" err="1" smtClean="0"/>
              <a:t>Cations</a:t>
            </a:r>
            <a:r>
              <a:rPr lang="en-US" dirty="0" smtClean="0"/>
              <a:t> </a:t>
            </a:r>
            <a:r>
              <a:rPr lang="en-US" dirty="0"/>
              <a:t>and anions must combine to give a formula with a net charge of zero</a:t>
            </a:r>
          </a:p>
          <a:p>
            <a:pPr lvl="1">
              <a:spcBef>
                <a:spcPct val="35000"/>
              </a:spcBef>
              <a:buFontTx/>
              <a:buChar char="•"/>
            </a:pPr>
            <a:r>
              <a:rPr lang="en-US" dirty="0"/>
              <a:t>It must have the same number of positive charges as negative charges</a:t>
            </a: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5" name="Text Box 7"/>
          <p:cNvSpPr txBox="1">
            <a:spLocks noChangeArrowheads="1"/>
          </p:cNvSpPr>
          <p:nvPr/>
        </p:nvSpPr>
        <p:spPr bwMode="auto">
          <a:xfrm rot="-5400000">
            <a:off x="-2697162" y="3320290"/>
            <a:ext cx="67056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700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198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sz="4000" dirty="0"/>
              <a:t>Writing </a:t>
            </a:r>
            <a:r>
              <a:rPr lang="en-US" sz="4000" dirty="0" smtClean="0"/>
              <a:t>names </a:t>
            </a:r>
            <a:r>
              <a:rPr lang="en-US" sz="4000" dirty="0"/>
              <a:t>of </a:t>
            </a:r>
            <a:r>
              <a:rPr lang="en-US" sz="4000" dirty="0" smtClean="0"/>
              <a:t>ionic compounds </a:t>
            </a:r>
            <a:r>
              <a:rPr lang="en-US" sz="4000" dirty="0"/>
              <a:t>from the </a:t>
            </a:r>
            <a:r>
              <a:rPr lang="en-US" sz="4000" dirty="0" smtClean="0"/>
              <a:t>for </a:t>
            </a:r>
            <a:r>
              <a:rPr lang="en-US" sz="4000" dirty="0"/>
              <a:t>the </a:t>
            </a:r>
            <a:r>
              <a:rPr lang="en-US" sz="4000" dirty="0" smtClean="0"/>
              <a:t>compound</a:t>
            </a:r>
            <a:r>
              <a:rPr lang="en-US" sz="3200" b="1" u="sng" dirty="0">
                <a:solidFill>
                  <a:schemeClr val="tx1"/>
                </a:solidFill>
              </a:rPr>
              <a:t/>
            </a:r>
            <a:br>
              <a:rPr lang="en-US" sz="3200" b="1" u="sng" dirty="0">
                <a:solidFill>
                  <a:schemeClr val="tx1"/>
                </a:solidFill>
              </a:rPr>
            </a:br>
            <a:endParaRPr lang="en-US" sz="3200" b="1" u="sng" dirty="0">
              <a:solidFill>
                <a:schemeClr val="tx1"/>
              </a:solidFill>
            </a:endParaRPr>
          </a:p>
        </p:txBody>
      </p:sp>
      <p:sp>
        <p:nvSpPr>
          <p:cNvPr id="11981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620000" cy="2590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Name the </a:t>
            </a:r>
            <a:r>
              <a:rPr lang="en-US" dirty="0" err="1"/>
              <a:t>cation</a:t>
            </a:r>
            <a:r>
              <a:rPr lang="en-US" dirty="0"/>
              <a:t> followed by the name of the anion</a:t>
            </a:r>
          </a:p>
          <a:p>
            <a:pPr>
              <a:spcBef>
                <a:spcPct val="50000"/>
              </a:spcBef>
            </a:pPr>
            <a:r>
              <a:rPr lang="en-US" dirty="0"/>
              <a:t>A positive ion retains the name of the element; change the anion suffix to -</a:t>
            </a:r>
            <a:r>
              <a:rPr lang="en-US" i="1" dirty="0" err="1"/>
              <a:t>ide</a:t>
            </a:r>
            <a:endParaRPr lang="en-US" dirty="0"/>
          </a:p>
        </p:txBody>
      </p:sp>
      <p:pic>
        <p:nvPicPr>
          <p:cNvPr id="119823" name="Picture 15" descr="3-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0647" y="4000504"/>
            <a:ext cx="8173353" cy="2643182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Text Box 4"/>
          <p:cNvSpPr txBox="1">
            <a:spLocks noChangeArrowheads="1"/>
          </p:cNvSpPr>
          <p:nvPr/>
        </p:nvSpPr>
        <p:spPr bwMode="auto">
          <a:xfrm rot="-5400000">
            <a:off x="-2697162" y="3320291"/>
            <a:ext cx="67056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700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15400" cy="1143000"/>
          </a:xfrm>
        </p:spPr>
        <p:txBody>
          <a:bodyPr/>
          <a:lstStyle/>
          <a:p>
            <a:r>
              <a:rPr lang="en-US" sz="3600" dirty="0"/>
              <a:t>Writing </a:t>
            </a:r>
            <a:r>
              <a:rPr lang="en-US" sz="3600" dirty="0" smtClean="0"/>
              <a:t>names </a:t>
            </a:r>
            <a:r>
              <a:rPr lang="en-US" sz="3600" dirty="0"/>
              <a:t>of </a:t>
            </a:r>
            <a:r>
              <a:rPr lang="en-US" sz="3600" dirty="0" smtClean="0"/>
              <a:t>ionic compounds </a:t>
            </a:r>
            <a:r>
              <a:rPr lang="en-US" sz="3600" dirty="0"/>
              <a:t>from the </a:t>
            </a:r>
            <a:r>
              <a:rPr lang="en-US" sz="3600" dirty="0" smtClean="0"/>
              <a:t>formula </a:t>
            </a:r>
            <a:r>
              <a:rPr lang="en-US" sz="3600" dirty="0"/>
              <a:t>of the </a:t>
            </a:r>
            <a:r>
              <a:rPr lang="en-US" sz="3600" dirty="0" smtClean="0"/>
              <a:t>compound</a:t>
            </a:r>
            <a:endParaRPr lang="en-US" sz="3600" dirty="0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1295400"/>
            <a:ext cx="7620000" cy="42672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</a:pPr>
            <a:r>
              <a:rPr lang="en-US" sz="2800"/>
              <a:t>If the cation of an element has several ions of different charges </a:t>
            </a:r>
            <a:r>
              <a:rPr lang="en-US" sz="2400"/>
              <a:t>(as with transition metals)</a:t>
            </a:r>
            <a:r>
              <a:rPr lang="en-US" sz="2800"/>
              <a:t> use a Roman numeral following the metal name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/>
              <a:t>Roman numerals give the </a:t>
            </a:r>
            <a:r>
              <a:rPr lang="en-US" i="1">
                <a:solidFill>
                  <a:schemeClr val="accent2"/>
                </a:solidFill>
              </a:rPr>
              <a:t>charge</a:t>
            </a:r>
            <a:r>
              <a:rPr lang="en-US"/>
              <a:t> of the metal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</a:pPr>
            <a:r>
              <a:rPr lang="en-US" sz="2800"/>
              <a:t>Examples: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400"/>
              <a:t>FeCl</a:t>
            </a:r>
            <a:r>
              <a:rPr lang="en-US" sz="2400" baseline="-25000"/>
              <a:t>3</a:t>
            </a:r>
            <a:r>
              <a:rPr lang="en-US" sz="2400"/>
              <a:t> is iron</a:t>
            </a:r>
            <a:r>
              <a:rPr lang="en-US" sz="2400">
                <a:solidFill>
                  <a:schemeClr val="accent2"/>
                </a:solidFill>
              </a:rPr>
              <a:t>(III)</a:t>
            </a:r>
            <a:r>
              <a:rPr lang="en-US" sz="2400"/>
              <a:t> chloride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400"/>
              <a:t>FeCl</a:t>
            </a:r>
            <a:r>
              <a:rPr lang="en-US" sz="2400" baseline="-25000"/>
              <a:t>2</a:t>
            </a:r>
            <a:r>
              <a:rPr lang="en-US" sz="2400"/>
              <a:t> is iron</a:t>
            </a:r>
            <a:r>
              <a:rPr lang="en-US" sz="2400">
                <a:solidFill>
                  <a:schemeClr val="accent2"/>
                </a:solidFill>
              </a:rPr>
              <a:t>(II)</a:t>
            </a:r>
            <a:r>
              <a:rPr lang="en-US" sz="2400"/>
              <a:t> chloride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400"/>
              <a:t>CuO is copper</a:t>
            </a:r>
            <a:r>
              <a:rPr lang="en-US" sz="2400">
                <a:solidFill>
                  <a:schemeClr val="accent2"/>
                </a:solidFill>
              </a:rPr>
              <a:t>(II)</a:t>
            </a:r>
            <a:r>
              <a:rPr lang="en-US" sz="2400"/>
              <a:t> oxide</a:t>
            </a:r>
            <a:endParaRPr lang="en-US"/>
          </a:p>
          <a:p>
            <a:pPr marL="533400" indent="-533400"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1" name="Text Box 5"/>
          <p:cNvSpPr txBox="1">
            <a:spLocks noChangeArrowheads="1"/>
          </p:cNvSpPr>
          <p:nvPr/>
        </p:nvSpPr>
        <p:spPr bwMode="auto">
          <a:xfrm rot="-5400000">
            <a:off x="-2697162" y="3312596"/>
            <a:ext cx="670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r>
              <a:rPr lang="en-US" dirty="0"/>
              <a:t>Covalent </a:t>
            </a:r>
            <a:r>
              <a:rPr lang="en-US" dirty="0" smtClean="0"/>
              <a:t>compounds</a:t>
            </a:r>
            <a:endParaRPr lang="en-US" dirty="0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0"/>
            <a:ext cx="7239000" cy="3810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Covalent compounds are typically formed from nonmetals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endParaRPr lang="en-US" sz="2800" b="1"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b="1" dirty="0" smtClean="0">
                <a:solidFill>
                  <a:schemeClr val="accent2"/>
                </a:solidFill>
              </a:rPr>
              <a:t>Molecules</a:t>
            </a:r>
            <a:r>
              <a:rPr lang="en-US" sz="2800" dirty="0" smtClean="0"/>
              <a:t> </a:t>
            </a:r>
            <a:r>
              <a:rPr lang="en-US" sz="2800" dirty="0"/>
              <a:t>- compounds </a:t>
            </a:r>
            <a:r>
              <a:rPr lang="en-US" sz="2800" dirty="0" err="1" smtClean="0"/>
              <a:t>characterised</a:t>
            </a:r>
            <a:r>
              <a:rPr lang="en-US" sz="2800" dirty="0" smtClean="0"/>
              <a:t> </a:t>
            </a:r>
            <a:r>
              <a:rPr lang="en-US" sz="2800" dirty="0"/>
              <a:t>by covalent bonding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600" dirty="0"/>
              <a:t>Not a part of a massive three-dimensional crystal </a:t>
            </a:r>
            <a:r>
              <a:rPr lang="en-US" sz="2600" dirty="0" smtClean="0"/>
              <a:t>structure (H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O, N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, CH</a:t>
            </a:r>
            <a:r>
              <a:rPr lang="en-US" sz="2600" baseline="-25000" dirty="0" smtClean="0"/>
              <a:t>4</a:t>
            </a:r>
            <a:r>
              <a:rPr lang="en-US" sz="2600" dirty="0" smtClean="0"/>
              <a:t>, </a:t>
            </a:r>
            <a:r>
              <a:rPr lang="en-US" sz="2600" dirty="0" err="1" smtClean="0"/>
              <a:t>HCl</a:t>
            </a:r>
            <a:r>
              <a:rPr lang="en-US" sz="2600" dirty="0" smtClean="0"/>
              <a:t>)</a:t>
            </a:r>
            <a:endParaRPr lang="en-US" sz="2600" dirty="0"/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600" dirty="0"/>
              <a:t>Exist as discrete molecules in the solid, liquid, and gas states</a:t>
            </a:r>
          </a:p>
          <a:p>
            <a:pPr>
              <a:lnSpc>
                <a:spcPct val="90000"/>
              </a:lnSpc>
            </a:pPr>
            <a:endParaRPr lang="en-US" sz="2600" dirty="0"/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7" name="Text Box 7"/>
          <p:cNvSpPr txBox="1">
            <a:spLocks noChangeArrowheads="1"/>
          </p:cNvSpPr>
          <p:nvPr/>
        </p:nvSpPr>
        <p:spPr bwMode="auto">
          <a:xfrm rot="-5400000">
            <a:off x="-2697162" y="3312596"/>
            <a:ext cx="670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3312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Naming </a:t>
            </a:r>
            <a:r>
              <a:rPr lang="en-US" dirty="0" smtClean="0"/>
              <a:t>covalent compounds</a:t>
            </a:r>
            <a:endParaRPr lang="en-US" dirty="0"/>
          </a:p>
        </p:txBody>
      </p:sp>
      <p:sp>
        <p:nvSpPr>
          <p:cNvPr id="133130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071538" y="1371600"/>
            <a:ext cx="8072462" cy="26670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/>
              <a:t>The names of the elements are written in the order in which they appear in the formula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/>
              <a:t>A prefix indicates the number of each kind of atom</a:t>
            </a:r>
            <a:endParaRPr lang="en-US" sz="2800" dirty="0"/>
          </a:p>
        </p:txBody>
      </p:sp>
      <p:pic>
        <p:nvPicPr>
          <p:cNvPr id="133137" name="Picture 17" descr="03_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3843338"/>
            <a:ext cx="5257800" cy="2943225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1524000" y="1066800"/>
            <a:ext cx="7086600" cy="4114800"/>
          </a:xfrm>
        </p:spPr>
        <p:txBody>
          <a:bodyPr/>
          <a:lstStyle/>
          <a:p>
            <a:pPr marL="609600" indent="-609600">
              <a:spcBef>
                <a:spcPct val="50000"/>
              </a:spcBef>
              <a:buFontTx/>
              <a:buAutoNum type="arabicPeriod" startAt="3"/>
            </a:pPr>
            <a:r>
              <a:rPr lang="en-US" sz="2800"/>
              <a:t>If only one atom of a particular element is present in the molecule, the prefix mono- is usually omitted from the first element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800"/>
              <a:t>		</a:t>
            </a:r>
            <a:r>
              <a:rPr lang="en-US" sz="2400"/>
              <a:t>Example: CO is carbon </a:t>
            </a:r>
            <a:r>
              <a:rPr lang="en-US" sz="2400" b="1">
                <a:solidFill>
                  <a:srgbClr val="B3A485"/>
                </a:solidFill>
              </a:rPr>
              <a:t>mon</a:t>
            </a:r>
            <a:r>
              <a:rPr lang="en-US" sz="2400">
                <a:solidFill>
                  <a:schemeClr val="accent2"/>
                </a:solidFill>
              </a:rPr>
              <a:t>oxide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Tx/>
              <a:buAutoNum type="arabicPeriod" startAt="4"/>
            </a:pPr>
            <a:r>
              <a:rPr lang="en-US" sz="2800">
                <a:solidFill>
                  <a:schemeClr val="accent2"/>
                </a:solidFill>
              </a:rPr>
              <a:t>The stem of the name of the last element is used with the suffix –ide</a:t>
            </a:r>
          </a:p>
          <a:p>
            <a:pPr marL="609600" indent="-609600">
              <a:spcBef>
                <a:spcPct val="50000"/>
              </a:spcBef>
              <a:buFontTx/>
              <a:buAutoNum type="arabicPeriod" startAt="4"/>
            </a:pPr>
            <a:r>
              <a:rPr lang="en-US" sz="2800" b="1">
                <a:solidFill>
                  <a:srgbClr val="B3A485"/>
                </a:solidFill>
              </a:rPr>
              <a:t>The final vowel in a prefix is often dropped before a vowel in the stem name</a:t>
            </a:r>
          </a:p>
        </p:txBody>
      </p:sp>
      <p:sp>
        <p:nvSpPr>
          <p:cNvPr id="134149" name="Line 5"/>
          <p:cNvSpPr>
            <a:spLocks noChangeShapeType="1"/>
          </p:cNvSpPr>
          <p:nvPr/>
        </p:nvSpPr>
        <p:spPr bwMode="auto">
          <a:xfrm>
            <a:off x="6019800" y="2971800"/>
            <a:ext cx="6096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34152" name="Line 8"/>
          <p:cNvSpPr>
            <a:spLocks noChangeShapeType="1"/>
          </p:cNvSpPr>
          <p:nvPr/>
        </p:nvSpPr>
        <p:spPr bwMode="auto">
          <a:xfrm>
            <a:off x="5486400" y="2971800"/>
            <a:ext cx="4572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34153" name="Text Box 9"/>
          <p:cNvSpPr txBox="1">
            <a:spLocks noChangeArrowheads="1"/>
          </p:cNvSpPr>
          <p:nvPr/>
        </p:nvSpPr>
        <p:spPr bwMode="auto">
          <a:xfrm rot="-5400000">
            <a:off x="-2697162" y="3312596"/>
            <a:ext cx="670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34156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09600"/>
          </a:xfrm>
          <a:noFill/>
          <a:ln/>
        </p:spPr>
        <p:txBody>
          <a:bodyPr/>
          <a:lstStyle/>
          <a:p>
            <a:r>
              <a:rPr lang="en-US" dirty="0"/>
              <a:t>Naming </a:t>
            </a:r>
            <a:r>
              <a:rPr lang="en-US" dirty="0" smtClean="0"/>
              <a:t>covalent compounds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 animBg="1"/>
      <p:bldP spid="1341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5" name="Text Box 9"/>
          <p:cNvSpPr txBox="1">
            <a:spLocks noChangeArrowheads="1"/>
          </p:cNvSpPr>
          <p:nvPr/>
        </p:nvSpPr>
        <p:spPr bwMode="auto">
          <a:xfrm rot="-5400000">
            <a:off x="-2697162" y="3312596"/>
            <a:ext cx="670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2"/>
                </a:solidFill>
              </a:rPr>
              <a:t>3.2 Naming Compounds and Writing Formulas of Compounds</a:t>
            </a:r>
          </a:p>
        </p:txBody>
      </p:sp>
      <p:sp>
        <p:nvSpPr>
          <p:cNvPr id="137226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685800"/>
          </a:xfrm>
        </p:spPr>
        <p:txBody>
          <a:bodyPr/>
          <a:lstStyle/>
          <a:p>
            <a:r>
              <a:rPr lang="en-US" dirty="0"/>
              <a:t>Writing </a:t>
            </a:r>
            <a:r>
              <a:rPr lang="en-US" dirty="0" smtClean="0"/>
              <a:t>formulas </a:t>
            </a:r>
            <a:r>
              <a:rPr lang="en-US" dirty="0"/>
              <a:t>of </a:t>
            </a:r>
            <a:r>
              <a:rPr lang="en-US" dirty="0" smtClean="0"/>
              <a:t>covalent compounds</a:t>
            </a:r>
            <a:endParaRPr lang="en-US" dirty="0"/>
          </a:p>
        </p:txBody>
      </p:sp>
      <p:sp>
        <p:nvSpPr>
          <p:cNvPr id="13722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1295400" y="1524000"/>
            <a:ext cx="7543800" cy="4724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Use the prefixes in the names to determine the subscripts for the elements</a:t>
            </a:r>
          </a:p>
          <a:p>
            <a:pPr>
              <a:lnSpc>
                <a:spcPct val="75000"/>
              </a:lnSpc>
              <a:spcBef>
                <a:spcPct val="25000"/>
              </a:spcBef>
            </a:pPr>
            <a:r>
              <a:rPr lang="en-US" sz="2800" dirty="0"/>
              <a:t>Examples:</a:t>
            </a:r>
          </a:p>
          <a:p>
            <a:pPr lvl="1">
              <a:lnSpc>
                <a:spcPct val="75000"/>
              </a:lnSpc>
              <a:spcBef>
                <a:spcPct val="25000"/>
              </a:spcBef>
              <a:buFontTx/>
              <a:buChar char="•"/>
            </a:pPr>
            <a:r>
              <a:rPr lang="en-US" sz="2400" dirty="0"/>
              <a:t>nitrogen </a:t>
            </a:r>
            <a:r>
              <a:rPr lang="en-US" sz="2400" dirty="0" err="1"/>
              <a:t>trichloride</a:t>
            </a:r>
            <a:r>
              <a:rPr lang="en-US" sz="2400" dirty="0"/>
              <a:t>		</a:t>
            </a:r>
            <a:r>
              <a:rPr lang="en-US" dirty="0">
                <a:solidFill>
                  <a:schemeClr val="accent2"/>
                </a:solidFill>
              </a:rPr>
              <a:t>NCl</a:t>
            </a:r>
            <a:r>
              <a:rPr lang="en-US" baseline="-25000" dirty="0">
                <a:solidFill>
                  <a:schemeClr val="accent2"/>
                </a:solidFill>
              </a:rPr>
              <a:t>3</a:t>
            </a:r>
            <a:endParaRPr lang="en-US" dirty="0">
              <a:solidFill>
                <a:schemeClr val="accent2"/>
              </a:solidFill>
            </a:endParaRPr>
          </a:p>
          <a:p>
            <a:pPr lvl="1">
              <a:lnSpc>
                <a:spcPct val="75000"/>
              </a:lnSpc>
              <a:spcBef>
                <a:spcPct val="25000"/>
              </a:spcBef>
              <a:buFontTx/>
              <a:buChar char="•"/>
            </a:pPr>
            <a:r>
              <a:rPr lang="en-US" sz="2400" dirty="0" err="1"/>
              <a:t>diphosphorus</a:t>
            </a:r>
            <a:r>
              <a:rPr lang="en-US" sz="2400" dirty="0"/>
              <a:t> </a:t>
            </a:r>
            <a:r>
              <a:rPr lang="en-US" sz="2400" dirty="0" err="1"/>
              <a:t>pentoxide</a:t>
            </a:r>
            <a:r>
              <a:rPr lang="en-US" sz="2400" dirty="0"/>
              <a:t>	</a:t>
            </a:r>
            <a:r>
              <a:rPr lang="en-US" dirty="0">
                <a:solidFill>
                  <a:schemeClr val="accent2"/>
                </a:solidFill>
              </a:rPr>
              <a:t>P</a:t>
            </a:r>
            <a:r>
              <a:rPr lang="en-US" baseline="-25000" dirty="0">
                <a:solidFill>
                  <a:schemeClr val="accent2"/>
                </a:solidFill>
              </a:rPr>
              <a:t>2</a:t>
            </a:r>
            <a:r>
              <a:rPr lang="en-US" dirty="0">
                <a:solidFill>
                  <a:schemeClr val="accent2"/>
                </a:solidFill>
              </a:rPr>
              <a:t>O</a:t>
            </a:r>
            <a:r>
              <a:rPr lang="en-US" baseline="-25000" dirty="0">
                <a:solidFill>
                  <a:schemeClr val="accent2"/>
                </a:solidFill>
              </a:rPr>
              <a:t>5</a:t>
            </a:r>
            <a:endParaRPr lang="en-US" sz="32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en-US" sz="2800" dirty="0" smtClean="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 smtClean="0"/>
              <a:t>Some </a:t>
            </a:r>
            <a:r>
              <a:rPr lang="en-US" sz="2800" dirty="0"/>
              <a:t>common names that are used: 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	  </a:t>
            </a:r>
            <a:r>
              <a:rPr lang="en-US" sz="2400" dirty="0" smtClean="0"/>
              <a:t>	water</a:t>
            </a:r>
            <a:r>
              <a:rPr lang="en-US" sz="2400" dirty="0"/>
              <a:t>	</a:t>
            </a:r>
          </a:p>
          <a:p>
            <a:pPr lvl="1">
              <a:lnSpc>
                <a:spcPct val="70000"/>
              </a:lnSpc>
              <a:spcBef>
                <a:spcPct val="50000"/>
              </a:spcBef>
            </a:pPr>
            <a:r>
              <a:rPr lang="en-US" sz="2400" dirty="0"/>
              <a:t>NH</a:t>
            </a:r>
            <a:r>
              <a:rPr lang="en-US" sz="2400" baseline="-25000" dirty="0"/>
              <a:t>3</a:t>
            </a:r>
            <a:r>
              <a:rPr lang="en-US" sz="2400" dirty="0"/>
              <a:t>	  </a:t>
            </a:r>
            <a:r>
              <a:rPr lang="en-US" sz="2400" dirty="0" smtClean="0"/>
              <a:t>	ammonia</a:t>
            </a:r>
            <a:endParaRPr lang="en-US" sz="2400" dirty="0"/>
          </a:p>
          <a:p>
            <a:pPr lvl="1">
              <a:lnSpc>
                <a:spcPct val="70000"/>
              </a:lnSpc>
              <a:spcBef>
                <a:spcPct val="50000"/>
              </a:spcBef>
            </a:pPr>
            <a:r>
              <a:rPr lang="en-US" sz="2400" dirty="0"/>
              <a:t>C</a:t>
            </a:r>
            <a:r>
              <a:rPr lang="en-US" sz="2400" baseline="-25000" dirty="0"/>
              <a:t>2</a:t>
            </a:r>
            <a:r>
              <a:rPr lang="en-US" sz="2400" dirty="0"/>
              <a:t>H</a:t>
            </a:r>
            <a:r>
              <a:rPr lang="en-US" sz="2400" baseline="-25000" dirty="0"/>
              <a:t>5</a:t>
            </a:r>
            <a:r>
              <a:rPr lang="en-US" sz="2400" dirty="0"/>
              <a:t>OH	  ethanol</a:t>
            </a:r>
          </a:p>
          <a:p>
            <a:pPr lvl="1">
              <a:lnSpc>
                <a:spcPct val="70000"/>
              </a:lnSpc>
              <a:spcBef>
                <a:spcPct val="50000"/>
              </a:spcBef>
            </a:pPr>
            <a:r>
              <a:rPr lang="en-US" sz="2400" dirty="0"/>
              <a:t>C</a:t>
            </a:r>
            <a:r>
              <a:rPr lang="en-US" sz="2400" baseline="-25000" dirty="0"/>
              <a:t>6</a:t>
            </a:r>
            <a:r>
              <a:rPr lang="en-US" sz="2400" dirty="0"/>
              <a:t>H</a:t>
            </a:r>
            <a:r>
              <a:rPr lang="en-US" sz="2400" baseline="-25000" dirty="0"/>
              <a:t>12</a:t>
            </a:r>
            <a:r>
              <a:rPr lang="en-US" sz="2400" dirty="0"/>
              <a:t>O</a:t>
            </a:r>
            <a:r>
              <a:rPr lang="en-US" sz="2400" baseline="-25000" dirty="0"/>
              <a:t>6</a:t>
            </a:r>
            <a:r>
              <a:rPr lang="en-US" sz="2400" dirty="0"/>
              <a:t>	  glucose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/>
              <a:t>3.3 Properties of </a:t>
            </a:r>
            <a:r>
              <a:rPr lang="en-US" dirty="0" smtClean="0"/>
              <a:t>ionic </a:t>
            </a:r>
            <a:r>
              <a:rPr lang="en-US" dirty="0"/>
              <a:t>and </a:t>
            </a:r>
            <a:r>
              <a:rPr lang="en-US" dirty="0" smtClean="0"/>
              <a:t>covalent compounds</a:t>
            </a:r>
            <a:endParaRPr lang="en-US" dirty="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14488"/>
            <a:ext cx="7772400" cy="51435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Physical </a:t>
            </a:r>
            <a:r>
              <a:rPr lang="en-US" dirty="0" smtClean="0"/>
              <a:t>state</a:t>
            </a:r>
            <a:r>
              <a:rPr lang="en-US" dirty="0"/>
              <a:t>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Ionic compounds are usually solids at room temperature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Covalent compounds can be solids, liquids, and gases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Melting </a:t>
            </a:r>
            <a:r>
              <a:rPr lang="en-US" dirty="0"/>
              <a:t>and </a:t>
            </a:r>
            <a:r>
              <a:rPr lang="en-US" dirty="0" smtClean="0"/>
              <a:t>boiling points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chemeClr val="accent2"/>
                </a:solidFill>
              </a:rPr>
              <a:t>Melting point</a:t>
            </a:r>
            <a:r>
              <a:rPr lang="en-US" dirty="0"/>
              <a:t> - the temperature at which a solid is converted to a liquid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chemeClr val="accent2"/>
                </a:solidFill>
              </a:rPr>
              <a:t>Boiling point</a:t>
            </a:r>
            <a:r>
              <a:rPr lang="en-US" dirty="0"/>
              <a:t> - the temperature at which a liquid is converted to a gas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r>
              <a:rPr lang="en-US" dirty="0"/>
              <a:t>Physical </a:t>
            </a:r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391400" cy="4953000"/>
          </a:xfrm>
        </p:spPr>
        <p:txBody>
          <a:bodyPr/>
          <a:lstStyle/>
          <a:p>
            <a:r>
              <a:rPr lang="en-US" sz="2800"/>
              <a:t>Melting and Boiling Points</a:t>
            </a:r>
          </a:p>
          <a:p>
            <a:pPr lvl="1"/>
            <a:r>
              <a:rPr lang="en-US" sz="2400"/>
              <a:t>Ionic compounds have much higher melting points and boiling points than covalent compounds</a:t>
            </a:r>
          </a:p>
          <a:p>
            <a:pPr lvl="1"/>
            <a:r>
              <a:rPr lang="en-US" sz="2400"/>
              <a:t>A large amount of energy is required to break the electrostatic attractions between ions</a:t>
            </a:r>
          </a:p>
          <a:p>
            <a:pPr lvl="1"/>
            <a:r>
              <a:rPr lang="en-US" sz="2400"/>
              <a:t>Ionic compounds typically melt at several hundred degrees Celsius</a:t>
            </a:r>
          </a:p>
          <a:p>
            <a:r>
              <a:rPr lang="en-US" sz="2800"/>
              <a:t>Structure of Compounds in the Solid State</a:t>
            </a:r>
          </a:p>
          <a:p>
            <a:pPr lvl="1"/>
            <a:r>
              <a:rPr lang="en-US" sz="2400"/>
              <a:t>Ionic compounds are crystalline</a:t>
            </a:r>
          </a:p>
          <a:p>
            <a:pPr lvl="1"/>
            <a:r>
              <a:rPr lang="en-US" sz="2400"/>
              <a:t>Covalent compounds are crystalline or amorphous – having no regular structure</a:t>
            </a: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 rot="-5400000">
            <a:off x="-2857500" y="2857500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3.3 Properties of Ionic and Covalent Compounds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9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28" y="1066800"/>
            <a:ext cx="7715272" cy="4800600"/>
          </a:xfrm>
        </p:spPr>
        <p:txBody>
          <a:bodyPr/>
          <a:lstStyle/>
          <a:p>
            <a:r>
              <a:rPr lang="en-US" dirty="0"/>
              <a:t>Solutions of </a:t>
            </a:r>
            <a:r>
              <a:rPr lang="en-US" dirty="0" smtClean="0"/>
              <a:t>ionic </a:t>
            </a:r>
            <a:r>
              <a:rPr lang="en-US" dirty="0"/>
              <a:t>and </a:t>
            </a:r>
            <a:r>
              <a:rPr lang="en-US" dirty="0" smtClean="0"/>
              <a:t>covalent compounds</a:t>
            </a:r>
            <a:endParaRPr lang="en-US" dirty="0"/>
          </a:p>
          <a:p>
            <a:pPr lvl="1"/>
            <a:r>
              <a:rPr lang="en-US" dirty="0"/>
              <a:t>Ionic compounds often dissolve in water, where they </a:t>
            </a:r>
            <a:r>
              <a:rPr lang="en-US" b="1" dirty="0">
                <a:solidFill>
                  <a:schemeClr val="accent2"/>
                </a:solidFill>
              </a:rPr>
              <a:t>dissociate</a:t>
            </a:r>
            <a:r>
              <a:rPr lang="en-US" dirty="0"/>
              <a:t> - form positive and negative ions in solution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Electrolytes </a:t>
            </a:r>
            <a:r>
              <a:rPr lang="en-US" dirty="0"/>
              <a:t>- ions present in solution allowing the solution to conduct electricity</a:t>
            </a:r>
          </a:p>
          <a:p>
            <a:pPr lvl="1"/>
            <a:r>
              <a:rPr lang="en-US" dirty="0"/>
              <a:t>Covalent solids usually do not dissociate and do not conduct electricity - </a:t>
            </a:r>
            <a:r>
              <a:rPr lang="en-US" b="1" dirty="0" err="1">
                <a:solidFill>
                  <a:schemeClr val="accent2"/>
                </a:solidFill>
              </a:rPr>
              <a:t>nonelectrolytes</a:t>
            </a:r>
            <a:endParaRPr lang="en-US" dirty="0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r>
              <a:rPr lang="en-US" dirty="0"/>
              <a:t>Physical </a:t>
            </a:r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 rot="-5400000">
            <a:off x="-2857500" y="2857500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3.3 Properties of Ionic and Covalent Compounds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dirty="0"/>
              <a:t>Comparison of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ionic versus </a:t>
            </a:r>
            <a:r>
              <a:rPr lang="en-US" sz="4000" dirty="0" smtClean="0"/>
              <a:t>covalent compounds</a:t>
            </a:r>
            <a:endParaRPr lang="en-US" sz="4000" dirty="0"/>
          </a:p>
        </p:txBody>
      </p:sp>
      <p:graphicFrame>
        <p:nvGraphicFramePr>
          <p:cNvPr id="141377" name="Group 65"/>
          <p:cNvGraphicFramePr>
            <a:graphicFrameLocks noGrp="1"/>
          </p:cNvGraphicFramePr>
          <p:nvPr>
            <p:ph type="tbl" idx="1"/>
          </p:nvPr>
        </p:nvGraphicFramePr>
        <p:xfrm>
          <a:off x="1219200" y="1752600"/>
          <a:ext cx="7696200" cy="4498024"/>
        </p:xfrm>
        <a:graphic>
          <a:graphicData uri="http://schemas.openxmlformats.org/drawingml/2006/table">
            <a:tbl>
              <a:tblPr/>
              <a:tblGrid>
                <a:gridCol w="2487613"/>
                <a:gridCol w="2798762"/>
                <a:gridCol w="2409825"/>
              </a:tblGrid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Ionic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Covalent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Composed of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Metal + nonmetal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2 nonmetals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Electrons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Transferred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Shared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Physical state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Solid / crystal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Any / crystal OR amorphous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Dissociation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Yes, electrolytes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No, nonelectrolytes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Boiling/Melting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1378" name="Rectangle 66"/>
          <p:cNvSpPr>
            <a:spLocks noChangeArrowheads="1"/>
          </p:cNvSpPr>
          <p:nvPr/>
        </p:nvSpPr>
        <p:spPr bwMode="auto">
          <a:xfrm rot="-5400000">
            <a:off x="-2857500" y="2857500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2"/>
                </a:solidFill>
              </a:rPr>
              <a:t>3.3 Properties of Ionic and Covalent Compounds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9" name="Text Box 3"/>
          <p:cNvSpPr txBox="1">
            <a:spLocks noChangeArrowheads="1"/>
          </p:cNvSpPr>
          <p:nvPr/>
        </p:nvSpPr>
        <p:spPr bwMode="auto">
          <a:xfrm>
            <a:off x="1447800" y="1752600"/>
            <a:ext cx="7315200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Char char="•"/>
            </a:pPr>
            <a:r>
              <a:rPr lang="en-US" sz="3200" b="1">
                <a:solidFill>
                  <a:schemeClr val="accent2"/>
                </a:solidFill>
              </a:rPr>
              <a:t>Single bond</a:t>
            </a:r>
            <a:r>
              <a:rPr lang="en-US" sz="3200">
                <a:solidFill>
                  <a:schemeClr val="tx1"/>
                </a:solidFill>
              </a:rPr>
              <a:t> - one pair of electrons are shared between two atoms</a:t>
            </a:r>
          </a:p>
          <a:p>
            <a:pPr marL="342900" indent="-342900" algn="l">
              <a:spcBef>
                <a:spcPct val="50000"/>
              </a:spcBef>
              <a:buFontTx/>
              <a:buChar char="•"/>
            </a:pPr>
            <a:r>
              <a:rPr lang="en-US" sz="3200" b="1">
                <a:solidFill>
                  <a:schemeClr val="accent2"/>
                </a:solidFill>
              </a:rPr>
              <a:t>Double bond</a:t>
            </a:r>
            <a:r>
              <a:rPr lang="en-US" sz="3200">
                <a:solidFill>
                  <a:schemeClr val="tx1"/>
                </a:solidFill>
              </a:rPr>
              <a:t> - two pairs of electrons are shared between two atoms</a:t>
            </a:r>
          </a:p>
          <a:p>
            <a:pPr marL="342900" indent="-342900" algn="l">
              <a:spcBef>
                <a:spcPct val="50000"/>
              </a:spcBef>
              <a:buFontTx/>
              <a:buChar char="•"/>
            </a:pPr>
            <a:r>
              <a:rPr lang="en-US" sz="3200" b="1">
                <a:solidFill>
                  <a:schemeClr val="accent2"/>
                </a:solidFill>
              </a:rPr>
              <a:t>Triple bond</a:t>
            </a:r>
            <a:r>
              <a:rPr lang="en-US" sz="3200">
                <a:solidFill>
                  <a:schemeClr val="tx1"/>
                </a:solidFill>
              </a:rPr>
              <a:t> - three pairs of electrons are shared between two atoms</a:t>
            </a:r>
          </a:p>
          <a:p>
            <a:pPr marL="912813" lvl="1" indent="-341313" algn="l">
              <a:spcBef>
                <a:spcPct val="50000"/>
              </a:spcBef>
              <a:buFontTx/>
              <a:buChar char="•"/>
            </a:pPr>
            <a:r>
              <a:rPr lang="en-US" sz="2800">
                <a:solidFill>
                  <a:schemeClr val="tx1"/>
                </a:solidFill>
              </a:rPr>
              <a:t>Very stable</a:t>
            </a:r>
          </a:p>
        </p:txBody>
      </p:sp>
      <p:sp>
        <p:nvSpPr>
          <p:cNvPr id="229382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>
                <a:solidFill>
                  <a:schemeClr val="tx2"/>
                </a:solidFill>
              </a:rPr>
              <a:t>Lewis </a:t>
            </a:r>
            <a:r>
              <a:rPr lang="en-US" sz="4000" dirty="0" smtClean="0">
                <a:solidFill>
                  <a:schemeClr val="tx2"/>
                </a:solidFill>
              </a:rPr>
              <a:t>structure</a:t>
            </a:r>
            <a:r>
              <a:rPr lang="en-US" sz="4000" dirty="0">
                <a:solidFill>
                  <a:schemeClr val="tx2"/>
                </a:solidFill>
              </a:rPr>
              <a:t>, </a:t>
            </a:r>
            <a:r>
              <a:rPr lang="en-US" sz="4000" dirty="0" smtClean="0">
                <a:solidFill>
                  <a:schemeClr val="tx2"/>
                </a:solidFill>
              </a:rPr>
              <a:t>stability</a:t>
            </a:r>
            <a:r>
              <a:rPr lang="en-US" sz="4000" dirty="0">
                <a:solidFill>
                  <a:schemeClr val="tx2"/>
                </a:solidFill>
              </a:rPr>
              <a:t>, </a:t>
            </a:r>
            <a:r>
              <a:rPr lang="en-US" sz="4000" dirty="0" smtClean="0">
                <a:solidFill>
                  <a:schemeClr val="tx2"/>
                </a:solidFill>
              </a:rPr>
              <a:t>multiple bonds </a:t>
            </a:r>
            <a:r>
              <a:rPr lang="en-US" sz="4000" dirty="0">
                <a:solidFill>
                  <a:schemeClr val="tx2"/>
                </a:solidFill>
              </a:rPr>
              <a:t>and </a:t>
            </a:r>
            <a:r>
              <a:rPr lang="en-US" sz="4000" dirty="0" smtClean="0">
                <a:solidFill>
                  <a:schemeClr val="tx2"/>
                </a:solidFill>
              </a:rPr>
              <a:t>bond energies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229383" name="Rectangle 7"/>
          <p:cNvSpPr>
            <a:spLocks noChangeArrowheads="1"/>
          </p:cNvSpPr>
          <p:nvPr/>
        </p:nvSpPr>
        <p:spPr bwMode="auto">
          <a:xfrm rot="-5400000">
            <a:off x="-2552700" y="3238500"/>
            <a:ext cx="6248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3.4 Drawing Lewis Structures of Molecules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1736725" y="40005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 sz="3200" b="1">
              <a:solidFill>
                <a:srgbClr val="800080"/>
              </a:solidFill>
            </a:endParaRPr>
          </a:p>
        </p:txBody>
      </p:sp>
      <p:sp>
        <p:nvSpPr>
          <p:cNvPr id="164869" name="Rectangle 5"/>
          <p:cNvSpPr>
            <a:spLocks noChangeArrowheads="1"/>
          </p:cNvSpPr>
          <p:nvPr/>
        </p:nvSpPr>
        <p:spPr bwMode="auto">
          <a:xfrm rot="-5400000">
            <a:off x="-2476500" y="3238500"/>
            <a:ext cx="6248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3.4 Drawing Lewis Structures of Molecules</a:t>
            </a:r>
          </a:p>
        </p:txBody>
      </p:sp>
      <p:sp>
        <p:nvSpPr>
          <p:cNvPr id="16487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r>
              <a:rPr lang="en-US" dirty="0"/>
              <a:t>Lewis </a:t>
            </a:r>
            <a:r>
              <a:rPr lang="en-US" dirty="0" smtClean="0"/>
              <a:t>structures </a:t>
            </a:r>
            <a:r>
              <a:rPr lang="en-US" dirty="0"/>
              <a:t>and </a:t>
            </a:r>
            <a:r>
              <a:rPr lang="en-US" dirty="0" smtClean="0"/>
              <a:t>polarity</a:t>
            </a:r>
            <a:endParaRPr lang="en-US" dirty="0"/>
          </a:p>
        </p:txBody>
      </p:sp>
      <p:sp>
        <p:nvSpPr>
          <p:cNvPr id="1648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543800" cy="4876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A molecule is </a:t>
            </a:r>
            <a:r>
              <a:rPr lang="en-US" sz="2800" i="1" dirty="0">
                <a:solidFill>
                  <a:schemeClr val="accent2"/>
                </a:solidFill>
              </a:rPr>
              <a:t>polar</a:t>
            </a:r>
            <a:r>
              <a:rPr lang="en-US" sz="2800" dirty="0"/>
              <a:t> if its </a:t>
            </a:r>
            <a:r>
              <a:rPr lang="en-US" sz="2800" dirty="0" err="1" smtClean="0"/>
              <a:t>centres</a:t>
            </a:r>
            <a:r>
              <a:rPr lang="en-US" sz="2800" dirty="0" smtClean="0"/>
              <a:t> </a:t>
            </a:r>
            <a:r>
              <a:rPr lang="en-US" sz="2800" dirty="0"/>
              <a:t>of positive and negative charges do not coincide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Polar molecules when placed in an electric field will align themselves in the field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400" dirty="0"/>
              <a:t>Molecules that are polar behave as a dipole (having two “poles” or ends) 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400" dirty="0"/>
              <a:t>One end is positively charged the other is negatively charged</a:t>
            </a:r>
            <a:endParaRPr lang="en-US" dirty="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 err="1"/>
              <a:t>Nonpolar</a:t>
            </a:r>
            <a:r>
              <a:rPr lang="en-US" sz="2800" dirty="0"/>
              <a:t> molecules will not align themselves in an electric field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Rectangle 4"/>
          <p:cNvSpPr>
            <a:spLocks noChangeArrowheads="1"/>
          </p:cNvSpPr>
          <p:nvPr/>
        </p:nvSpPr>
        <p:spPr bwMode="auto">
          <a:xfrm rot="-5400000">
            <a:off x="-2781300" y="2857500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200" dirty="0">
                <a:solidFill>
                  <a:schemeClr val="bg2"/>
                </a:solidFill>
              </a:rPr>
              <a:t>3.5 Properties Based on Electronic Structure and Molecular Geometry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/>
          <a:lstStyle/>
          <a:p>
            <a:r>
              <a:rPr lang="en-US" dirty="0"/>
              <a:t>Boiling </a:t>
            </a:r>
            <a:r>
              <a:rPr lang="en-US" dirty="0" smtClean="0"/>
              <a:t>points </a:t>
            </a:r>
            <a:r>
              <a:rPr lang="en-US" dirty="0"/>
              <a:t>of </a:t>
            </a:r>
            <a:r>
              <a:rPr lang="en-US" dirty="0" smtClean="0"/>
              <a:t>liquids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and </a:t>
            </a:r>
            <a:r>
              <a:rPr lang="en-US" dirty="0" smtClean="0"/>
              <a:t>melting points </a:t>
            </a:r>
            <a:r>
              <a:rPr lang="en-US" dirty="0"/>
              <a:t>of </a:t>
            </a:r>
            <a:r>
              <a:rPr lang="en-US" dirty="0" smtClean="0"/>
              <a:t>solids</a:t>
            </a:r>
            <a:endParaRPr lang="en-US" dirty="0"/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371600" y="1600200"/>
            <a:ext cx="7772400" cy="4572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Energy is used to overcome the intermolecular attractive forces in a substance, driving the molecules into a less associated phase</a:t>
            </a:r>
          </a:p>
          <a:p>
            <a:pPr>
              <a:spcBef>
                <a:spcPct val="50000"/>
              </a:spcBef>
            </a:pPr>
            <a:r>
              <a:rPr lang="en-US" dirty="0"/>
              <a:t>The greater the intermolecular force, the more energy is required leading to 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Higher melting point of a solid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Higher boiling point of a liquid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ChangeArrowheads="1"/>
          </p:cNvSpPr>
          <p:nvPr/>
        </p:nvSpPr>
        <p:spPr bwMode="auto">
          <a:xfrm rot="-5400000">
            <a:off x="-2781300" y="2857500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200" dirty="0">
                <a:solidFill>
                  <a:schemeClr val="bg2"/>
                </a:solidFill>
              </a:rPr>
              <a:t>3.5 Properties Based on Electronic Structure and Molecular Geometry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/>
          <a:lstStyle/>
          <a:p>
            <a:r>
              <a:rPr lang="en-US" dirty="0"/>
              <a:t>Factors </a:t>
            </a:r>
            <a:r>
              <a:rPr lang="en-US" dirty="0" smtClean="0"/>
              <a:t>influencing boiling </a:t>
            </a:r>
            <a:r>
              <a:rPr lang="en-US" dirty="0"/>
              <a:t>and </a:t>
            </a:r>
            <a:r>
              <a:rPr lang="en-US" dirty="0" smtClean="0"/>
              <a:t>melting points</a:t>
            </a:r>
            <a:endParaRPr lang="en-US" dirty="0"/>
          </a:p>
        </p:txBody>
      </p:sp>
      <p:sp>
        <p:nvSpPr>
          <p:cNvPr id="2570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71600" y="1600200"/>
            <a:ext cx="7543800" cy="50292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800" dirty="0"/>
              <a:t>Strength of the attractive force holding the substance in its current physical state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Molecular mass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Larger molecules have higher </a:t>
            </a:r>
            <a:r>
              <a:rPr lang="en-US" sz="2400" dirty="0" err="1"/>
              <a:t>m.p</a:t>
            </a:r>
            <a:r>
              <a:rPr lang="en-US" sz="2400" dirty="0"/>
              <a:t>. and </a:t>
            </a:r>
            <a:r>
              <a:rPr lang="en-US" sz="2400" dirty="0" err="1"/>
              <a:t>b.p</a:t>
            </a:r>
            <a:r>
              <a:rPr lang="en-US" sz="2400" dirty="0"/>
              <a:t>. than smaller molecules as it is more difficult to convert a larger mass to another phase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Polarity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Polar molecules have higher </a:t>
            </a:r>
            <a:r>
              <a:rPr lang="en-US" sz="2400" dirty="0" err="1"/>
              <a:t>m.p</a:t>
            </a:r>
            <a:r>
              <a:rPr lang="en-US" sz="2400" dirty="0"/>
              <a:t>. and </a:t>
            </a:r>
            <a:r>
              <a:rPr lang="en-US" sz="2400" dirty="0" err="1"/>
              <a:t>b.p</a:t>
            </a:r>
            <a:r>
              <a:rPr lang="en-US" sz="2400" dirty="0"/>
              <a:t>. than </a:t>
            </a:r>
            <a:r>
              <a:rPr lang="en-US" sz="2400" dirty="0" err="1"/>
              <a:t>nonpolar</a:t>
            </a:r>
            <a:r>
              <a:rPr lang="en-US" sz="2400" dirty="0"/>
              <a:t> molecules of similar molecular mass due to their stronger attractive force</a:t>
            </a:r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ChangeArrowheads="1"/>
          </p:cNvSpPr>
          <p:nvPr/>
        </p:nvSpPr>
        <p:spPr bwMode="auto">
          <a:xfrm rot="-5400000">
            <a:off x="-2781300" y="2857500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200" dirty="0">
                <a:solidFill>
                  <a:schemeClr val="bg2"/>
                </a:solidFill>
              </a:rPr>
              <a:t>3.5 Properties Based on Electronic Structure and Molecular Geometry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/>
              <a:t>Melting and </a:t>
            </a:r>
            <a:r>
              <a:rPr lang="en-US" dirty="0" smtClean="0"/>
              <a:t>boiling points </a:t>
            </a:r>
            <a:br>
              <a:rPr lang="en-US" dirty="0" smtClean="0"/>
            </a:br>
            <a:r>
              <a:rPr lang="en-US" dirty="0" smtClean="0"/>
              <a:t>– </a:t>
            </a:r>
            <a:r>
              <a:rPr lang="en-US" sz="3600" dirty="0"/>
              <a:t>Selected </a:t>
            </a:r>
            <a:r>
              <a:rPr lang="en-US" sz="3600" dirty="0" smtClean="0"/>
              <a:t>compounds </a:t>
            </a:r>
            <a:r>
              <a:rPr lang="en-US" sz="3600" dirty="0"/>
              <a:t>by </a:t>
            </a:r>
            <a:r>
              <a:rPr lang="en-US" sz="3600" dirty="0" smtClean="0"/>
              <a:t>bonding type</a:t>
            </a:r>
            <a:endParaRPr lang="en-US" sz="3600" dirty="0"/>
          </a:p>
        </p:txBody>
      </p:sp>
      <p:pic>
        <p:nvPicPr>
          <p:cNvPr id="258056" name="Picture 8" descr="03_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0754" y="2214554"/>
            <a:ext cx="7963246" cy="3314701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9920</TotalTime>
  <Words>1534</Words>
  <Application>Microsoft PowerPoint</Application>
  <PresentationFormat>On-screen Show (4:3)</PresentationFormat>
  <Paragraphs>260</Paragraphs>
  <Slides>30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Default Design</vt:lpstr>
      <vt:lpstr>Equation</vt:lpstr>
      <vt:lpstr> Chemical bonding and compounds   Lecture 4 for BES102 &amp; BVW102   4 March 2009</vt:lpstr>
      <vt:lpstr>Lecture 4 objectives</vt:lpstr>
      <vt:lpstr>3.1 Chemical bonding</vt:lpstr>
      <vt:lpstr>Lewis symbols</vt:lpstr>
      <vt:lpstr>Lewis symbols</vt:lpstr>
      <vt:lpstr>Lewis dot symbols for representative elements</vt:lpstr>
      <vt:lpstr>Principal types of chemical bonds:  ionic and covalent</vt:lpstr>
      <vt:lpstr>Ionic bonding</vt:lpstr>
      <vt:lpstr>Ionic bonding</vt:lpstr>
      <vt:lpstr>Covalent bonding</vt:lpstr>
      <vt:lpstr>Slide 11</vt:lpstr>
      <vt:lpstr>3.2 Naming compounds and writing formulas of compounds</vt:lpstr>
      <vt:lpstr>Formulas of compounds</vt:lpstr>
      <vt:lpstr>Ionic compounds</vt:lpstr>
      <vt:lpstr>Writing formulas of ionic compounds from the identities of the component Ions</vt:lpstr>
      <vt:lpstr>Writing names of ionic compounds from the for the compound </vt:lpstr>
      <vt:lpstr>Writing names of ionic compounds from the formula of the compound</vt:lpstr>
      <vt:lpstr>Covalent compounds</vt:lpstr>
      <vt:lpstr>Naming covalent compounds</vt:lpstr>
      <vt:lpstr>Naming covalent compounds</vt:lpstr>
      <vt:lpstr>Writing formulas of covalent compounds</vt:lpstr>
      <vt:lpstr>3.3 Properties of ionic and covalent compounds</vt:lpstr>
      <vt:lpstr>Physical properties</vt:lpstr>
      <vt:lpstr>Physical properties</vt:lpstr>
      <vt:lpstr>Comparison of  ionic versus covalent compounds</vt:lpstr>
      <vt:lpstr>Slide 26</vt:lpstr>
      <vt:lpstr>Lewis structures and polarity</vt:lpstr>
      <vt:lpstr>Boiling points of liquids and melting points of solids</vt:lpstr>
      <vt:lpstr>Factors influencing boiling and melting points</vt:lpstr>
      <vt:lpstr>Melting and boiling points  – Selected compounds by bonding type</vt:lpstr>
    </vt:vector>
  </TitlesOfParts>
  <Company>Food Science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Allergen testing ELISA-based peanut allergen testing  208-310 : Practical class 9</dc:title>
  <dc:creator>Button</dc:creator>
  <cp:lastModifiedBy>Philip Button</cp:lastModifiedBy>
  <cp:revision>1184</cp:revision>
  <dcterms:created xsi:type="dcterms:W3CDTF">2006-05-07T05:23:32Z</dcterms:created>
  <dcterms:modified xsi:type="dcterms:W3CDTF">2009-03-01T10:39:08Z</dcterms:modified>
</cp:coreProperties>
</file>