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487" r:id="rId3"/>
    <p:sldId id="488" r:id="rId4"/>
    <p:sldId id="489" r:id="rId5"/>
    <p:sldId id="490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10" r:id="rId2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91" autoAdjust="0"/>
    <p:restoredTop sz="94667" autoAdjust="0"/>
  </p:normalViewPr>
  <p:slideViewPr>
    <p:cSldViewPr>
      <p:cViewPr>
        <p:scale>
          <a:sx n="80" d="100"/>
          <a:sy n="80" d="100"/>
        </p:scale>
        <p:origin x="-145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E7DD480B-6BDE-46B4-818F-5EA1F26C0B58}" type="datetimeFigureOut">
              <a:rPr lang="en-US" smtClean="0"/>
              <a:pPr/>
              <a:t>3/8/2009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E48BA2B1-F60E-4D31-86EC-7C1988C850E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4F2889A2-4938-4CD4-9881-D05C07835DDC}" type="datetimeFigureOut">
              <a:rPr lang="en-US" smtClean="0"/>
              <a:pPr/>
              <a:t>3/8/2009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2" tIns="47351" rIns="94702" bIns="473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vert="horz" lIns="94702" tIns="47351" rIns="94702" bIns="473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5B5F962C-E581-451E-95AE-D91BFBE2AC0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8FF9-0572-4634-946C-0E2CC5399F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AEE3-C816-4BBF-8E0F-6917E54C4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2C845-042E-485C-BA26-397B30C0E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4734-904D-4C73-A280-2E886C275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F54CB-A102-4481-92D4-5042B85BE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7871E-546B-46CD-98E5-8B208A580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959C-2573-4E65-9FF6-E2F8F28B9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7733-A533-4139-B84E-1A008238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E09EA-D6F8-4E6B-81C9-11910A231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7C42-197E-4AB5-8ACB-1A939BACC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1238-43D9-4B87-929F-8910893F1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3FF131-9C57-4163-9820-7B7C24AB2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85800" y="152400"/>
            <a:ext cx="7772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</a:t>
            </a:r>
            <a:r>
              <a:rPr lang="en-US">
                <a:cs typeface="Arial" charset="0"/>
              </a:rPr>
              <a:t>© McGraw-Hill Companies, Inc. Permission required for reproduction or display.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" y="64008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8EC022-2E01-4928-97E8-F3ECFF56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54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61AFA5-8B02-465E-93CD-B6CE14C7D5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>
    <p:cut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LaserWords.IBM-0FBAE1DAD46\Desktop\Art\Ch08\Color%20Labeled\den11102_080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Acids, bases and the pH scale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Lecture 6 for 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11 March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just"/>
            <a:r>
              <a:rPr lang="en-AU" dirty="0" smtClean="0"/>
              <a:t>Lecture 6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000108"/>
            <a:ext cx="8572528" cy="5126055"/>
          </a:xfrm>
        </p:spPr>
        <p:txBody>
          <a:bodyPr/>
          <a:lstStyle/>
          <a:p>
            <a:r>
              <a:rPr lang="en-AU" dirty="0" smtClean="0"/>
              <a:t>Understanding of:</a:t>
            </a:r>
          </a:p>
          <a:p>
            <a:pPr lvl="1"/>
            <a:r>
              <a:rPr lang="en-AU" dirty="0" smtClean="0"/>
              <a:t>How an acid can be defined.</a:t>
            </a:r>
          </a:p>
          <a:p>
            <a:pPr lvl="1"/>
            <a:r>
              <a:rPr lang="en-AU" dirty="0" smtClean="0"/>
              <a:t>How a base can be defined.</a:t>
            </a:r>
          </a:p>
          <a:p>
            <a:pPr lvl="1"/>
            <a:r>
              <a:rPr lang="en-AU" dirty="0" smtClean="0"/>
              <a:t>What a strong acid or base is.</a:t>
            </a:r>
          </a:p>
          <a:p>
            <a:pPr lvl="1"/>
            <a:r>
              <a:rPr lang="en-AU" dirty="0" smtClean="0"/>
              <a:t>Conjugate acids and bases.</a:t>
            </a:r>
          </a:p>
          <a:p>
            <a:pPr lvl="1"/>
            <a:r>
              <a:rPr lang="en-AU" dirty="0" smtClean="0"/>
              <a:t>Definition of pH</a:t>
            </a:r>
          </a:p>
          <a:p>
            <a:pPr lvl="1"/>
            <a:r>
              <a:rPr lang="en-AU" dirty="0" smtClean="0"/>
              <a:t>The pH scale.</a:t>
            </a:r>
          </a:p>
          <a:p>
            <a:pPr lvl="1"/>
            <a:r>
              <a:rPr lang="en-AU" dirty="0" smtClean="0"/>
              <a:t>Principles of acid-base titrations.</a:t>
            </a: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85728"/>
            <a:ext cx="24193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r>
              <a:rPr lang="en-US" dirty="0"/>
              <a:t>8.1 Acids and </a:t>
            </a:r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7848600" cy="4419600"/>
          </a:xfrm>
        </p:spPr>
        <p:txBody>
          <a:bodyPr/>
          <a:lstStyle/>
          <a:p>
            <a:pPr marL="609600" indent="-609600"/>
            <a:r>
              <a:rPr lang="en-US" dirty="0">
                <a:solidFill>
                  <a:schemeClr val="accent2"/>
                </a:solidFill>
              </a:rPr>
              <a:t>Acids</a:t>
            </a:r>
            <a:r>
              <a:rPr lang="en-US" dirty="0"/>
              <a:t>: Taste sour, dissolve some metals, cause plant dye to change color</a:t>
            </a:r>
          </a:p>
          <a:p>
            <a:pPr marL="609600" indent="-609600"/>
            <a:r>
              <a:rPr lang="en-US" dirty="0">
                <a:solidFill>
                  <a:schemeClr val="accent2"/>
                </a:solidFill>
              </a:rPr>
              <a:t>Bases</a:t>
            </a:r>
            <a:r>
              <a:rPr lang="en-US" dirty="0"/>
              <a:t>: Taste bitter, are slippery, are corrosive</a:t>
            </a:r>
          </a:p>
          <a:p>
            <a:pPr marL="609600" indent="-609600"/>
            <a:r>
              <a:rPr lang="en-US" dirty="0"/>
              <a:t>Two theories that help us to understand the chemistry of acids and bases</a:t>
            </a:r>
          </a:p>
          <a:p>
            <a:pPr marL="1104900" lvl="1" indent="-533400">
              <a:buFontTx/>
              <a:buAutoNum type="arabicPeriod"/>
            </a:pPr>
            <a:r>
              <a:rPr lang="en-US" dirty="0"/>
              <a:t>Arrhenius Theory</a:t>
            </a:r>
          </a:p>
          <a:p>
            <a:pPr marL="1104900" lvl="1" indent="-533400">
              <a:buFontTx/>
              <a:buAutoNum type="arabicPeriod"/>
            </a:pPr>
            <a:r>
              <a:rPr lang="en-US" dirty="0" err="1"/>
              <a:t>Brønsted</a:t>
            </a:r>
            <a:r>
              <a:rPr lang="en-US" dirty="0"/>
              <a:t>-Lowry Theory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ChangeArrowheads="1"/>
          </p:cNvSpPr>
          <p:nvPr/>
        </p:nvSpPr>
        <p:spPr bwMode="auto">
          <a:xfrm>
            <a:off x="1371600" y="1828800"/>
            <a:ext cx="7162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166916" name="Rectangle 4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1066800" y="3048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16691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 err="1"/>
              <a:t>Brønsted</a:t>
            </a:r>
            <a:r>
              <a:rPr lang="en-US" dirty="0"/>
              <a:t>-Lowry </a:t>
            </a:r>
            <a:r>
              <a:rPr lang="en-US" dirty="0" smtClean="0"/>
              <a:t>theory </a:t>
            </a:r>
            <a:br>
              <a:rPr lang="en-US" dirty="0" smtClean="0"/>
            </a:br>
            <a:r>
              <a:rPr lang="en-US" dirty="0" smtClean="0"/>
              <a:t>of acids </a:t>
            </a:r>
            <a:r>
              <a:rPr lang="en-US" dirty="0"/>
              <a:t>and </a:t>
            </a:r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1669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772400" cy="411480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Acid</a:t>
            </a:r>
            <a:r>
              <a:rPr lang="en-US" dirty="0"/>
              <a:t> - proton donor</a:t>
            </a:r>
          </a:p>
          <a:p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Base</a:t>
            </a:r>
            <a:r>
              <a:rPr lang="en-US" dirty="0" smtClean="0"/>
              <a:t> </a:t>
            </a:r>
            <a:r>
              <a:rPr lang="en-US" dirty="0"/>
              <a:t>- proton acceptor</a:t>
            </a:r>
          </a:p>
          <a:p>
            <a:pPr lvl="1"/>
            <a:r>
              <a:rPr lang="en-US" dirty="0"/>
              <a:t>Notice that acid and base are not defined using water</a:t>
            </a:r>
          </a:p>
          <a:p>
            <a:pPr lvl="1"/>
            <a:r>
              <a:rPr lang="en-US" dirty="0"/>
              <a:t>When writing the reactions, both accepting and donation are evident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772400" cy="4114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 err="1" smtClean="0"/>
              <a:t>HCl</a:t>
            </a:r>
            <a:r>
              <a:rPr lang="en-US" dirty="0" smtClean="0"/>
              <a:t>(</a:t>
            </a:r>
            <a:r>
              <a:rPr lang="en-US" i="1" dirty="0" err="1" smtClean="0"/>
              <a:t>aq</a:t>
            </a:r>
            <a:r>
              <a:rPr lang="en-US" dirty="0"/>
              <a:t>) + H</a:t>
            </a:r>
            <a:r>
              <a:rPr lang="en-US" baseline="-25000" dirty="0"/>
              <a:t>2</a:t>
            </a:r>
            <a:r>
              <a:rPr lang="en-US" dirty="0"/>
              <a:t>O(</a:t>
            </a:r>
            <a:r>
              <a:rPr lang="en-US" i="1" dirty="0"/>
              <a:t>l</a:t>
            </a:r>
            <a:r>
              <a:rPr lang="en-US" dirty="0"/>
              <a:t>)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 err="1">
                <a:sym typeface="Symbol" pitchFamily="18" charset="2"/>
              </a:rPr>
              <a:t>Cl</a:t>
            </a:r>
            <a:r>
              <a:rPr lang="en-US" baseline="30000" dirty="0">
                <a:sym typeface="Symbol" pitchFamily="18" charset="2"/>
              </a:rPr>
              <a:t>-</a:t>
            </a:r>
            <a:r>
              <a:rPr lang="en-US" dirty="0">
                <a:sym typeface="Symbol" pitchFamily="18" charset="2"/>
              </a:rPr>
              <a:t>(</a:t>
            </a:r>
            <a:r>
              <a:rPr lang="en-US" i="1" dirty="0" err="1">
                <a:sym typeface="Symbol" pitchFamily="18" charset="2"/>
              </a:rPr>
              <a:t>aq</a:t>
            </a:r>
            <a:r>
              <a:rPr lang="en-US" dirty="0">
                <a:sym typeface="Symbol" pitchFamily="18" charset="2"/>
              </a:rPr>
              <a:t>) + H</a:t>
            </a:r>
            <a:r>
              <a:rPr lang="en-US" baseline="-25000" dirty="0">
                <a:sym typeface="Symbol" pitchFamily="18" charset="2"/>
              </a:rPr>
              <a:t>3</a:t>
            </a:r>
            <a:r>
              <a:rPr lang="en-US" dirty="0">
                <a:sym typeface="Symbol" pitchFamily="18" charset="2"/>
              </a:rPr>
              <a:t>O</a:t>
            </a:r>
            <a:r>
              <a:rPr lang="en-US" baseline="30000" dirty="0">
                <a:sym typeface="Symbol" pitchFamily="18" charset="2"/>
              </a:rPr>
              <a:t>+</a:t>
            </a:r>
            <a:r>
              <a:rPr lang="en-US" dirty="0">
                <a:sym typeface="Symbol" pitchFamily="18" charset="2"/>
              </a:rPr>
              <a:t>(</a:t>
            </a:r>
            <a:r>
              <a:rPr lang="en-US" i="1" dirty="0" err="1">
                <a:sym typeface="Symbol" pitchFamily="18" charset="2"/>
              </a:rPr>
              <a:t>aq</a:t>
            </a:r>
            <a:r>
              <a:rPr lang="en-US" dirty="0">
                <a:sym typeface="Symbol" pitchFamily="18" charset="2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6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600" dirty="0">
                <a:sym typeface="Symbol" pitchFamily="18" charset="2"/>
              </a:rPr>
              <a:t>What donated the proton?    </a:t>
            </a:r>
            <a:r>
              <a:rPr lang="en-US" dirty="0" err="1">
                <a:sym typeface="Symbol" pitchFamily="18" charset="2"/>
              </a:rPr>
              <a:t>HCl</a:t>
            </a: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Is it an acid or base?     </a:t>
            </a:r>
            <a:r>
              <a:rPr lang="en-US" dirty="0">
                <a:solidFill>
                  <a:srgbClr val="FF0066"/>
                </a:solidFill>
                <a:sym typeface="Symbol" pitchFamily="18" charset="2"/>
              </a:rPr>
              <a:t>Acid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600" dirty="0">
                <a:sym typeface="Symbol" pitchFamily="18" charset="2"/>
              </a:rPr>
              <a:t>What accepted the proton?</a:t>
            </a:r>
            <a:r>
              <a:rPr lang="en-US" dirty="0">
                <a:sym typeface="Symbol" pitchFamily="18" charset="2"/>
              </a:rPr>
              <a:t>    H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Is it an acid or base?     </a:t>
            </a:r>
            <a:r>
              <a:rPr lang="en-US" dirty="0">
                <a:solidFill>
                  <a:schemeClr val="accent2"/>
                </a:solidFill>
                <a:sym typeface="Symbol" pitchFamily="18" charset="2"/>
              </a:rPr>
              <a:t>Base</a:t>
            </a:r>
            <a:endParaRPr lang="en-US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16794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 err="1"/>
              <a:t>Brønsted</a:t>
            </a:r>
            <a:r>
              <a:rPr lang="en-US" dirty="0"/>
              <a:t>-Lowry </a:t>
            </a:r>
            <a:r>
              <a:rPr lang="en-US" dirty="0" smtClean="0"/>
              <a:t>theory </a:t>
            </a:r>
            <a:br>
              <a:rPr lang="en-US" dirty="0" smtClean="0"/>
            </a:br>
            <a:r>
              <a:rPr lang="en-US" dirty="0" smtClean="0"/>
              <a:t>of acids </a:t>
            </a:r>
            <a:r>
              <a:rPr lang="en-US" dirty="0"/>
              <a:t>and </a:t>
            </a:r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167939" name="Rectangle 3"/>
          <p:cNvSpPr>
            <a:spLocks noChangeArrowheads="1"/>
          </p:cNvSpPr>
          <p:nvPr/>
        </p:nvSpPr>
        <p:spPr bwMode="auto">
          <a:xfrm>
            <a:off x="1447800" y="304800"/>
            <a:ext cx="7239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</a:pP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3571868" y="2714620"/>
            <a:ext cx="9858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chemeClr val="accent2"/>
                </a:solidFill>
              </a:rPr>
              <a:t>base</a:t>
            </a:r>
          </a:p>
        </p:txBody>
      </p:sp>
      <p:sp>
        <p:nvSpPr>
          <p:cNvPr id="167942" name="Rectangle 6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67945" name="Text Box 9"/>
          <p:cNvSpPr txBox="1">
            <a:spLocks noChangeArrowheads="1"/>
          </p:cNvSpPr>
          <p:nvPr/>
        </p:nvSpPr>
        <p:spPr bwMode="auto">
          <a:xfrm>
            <a:off x="1785918" y="2714620"/>
            <a:ext cx="8715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rgbClr val="FF0066"/>
                </a:solidFill>
              </a:rPr>
              <a:t>acid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1285852" y="2071678"/>
            <a:ext cx="76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chemeClr val="accent2"/>
                </a:solidFill>
              </a:rPr>
              <a:t>base</a:t>
            </a:r>
          </a:p>
        </p:txBody>
      </p:sp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3000364" y="2071678"/>
            <a:ext cx="725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rgbClr val="FF0066"/>
                </a:solidFill>
              </a:rPr>
              <a:t>acid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857224" y="1554163"/>
            <a:ext cx="7753376" cy="579437"/>
            <a:chOff x="672" y="911"/>
            <a:chExt cx="4532" cy="365"/>
          </a:xfrm>
        </p:grpSpPr>
        <p:sp>
          <p:nvSpPr>
            <p:cNvPr id="168968" name="Rectangle 8"/>
            <p:cNvSpPr>
              <a:spLocks noChangeArrowheads="1"/>
            </p:cNvSpPr>
            <p:nvPr/>
          </p:nvSpPr>
          <p:spPr bwMode="auto">
            <a:xfrm>
              <a:off x="672" y="911"/>
              <a:ext cx="45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3200" dirty="0">
                  <a:solidFill>
                    <a:schemeClr val="tx1"/>
                  </a:solidFill>
                </a:rPr>
                <a:t>NH</a:t>
              </a:r>
              <a:r>
                <a:rPr lang="en-US" sz="3200" baseline="-25000" dirty="0">
                  <a:solidFill>
                    <a:schemeClr val="tx1"/>
                  </a:solidFill>
                </a:rPr>
                <a:t>3</a:t>
              </a:r>
              <a:r>
                <a:rPr lang="en-US" sz="3200" dirty="0">
                  <a:solidFill>
                    <a:schemeClr val="tx1"/>
                  </a:solidFill>
                </a:rPr>
                <a:t>(</a:t>
              </a:r>
              <a:r>
                <a:rPr lang="en-US" sz="3200" dirty="0" err="1">
                  <a:solidFill>
                    <a:schemeClr val="tx1"/>
                  </a:solidFill>
                </a:rPr>
                <a:t>aq</a:t>
              </a:r>
              <a:r>
                <a:rPr lang="en-US" sz="3200" dirty="0">
                  <a:solidFill>
                    <a:schemeClr val="tx1"/>
                  </a:solidFill>
                </a:rPr>
                <a:t>) + H</a:t>
              </a:r>
              <a:r>
                <a:rPr lang="en-US" sz="3200" baseline="-25000" dirty="0">
                  <a:solidFill>
                    <a:schemeClr val="tx1"/>
                  </a:solidFill>
                </a:rPr>
                <a:t>2</a:t>
              </a:r>
              <a:r>
                <a:rPr lang="en-US" sz="3200" dirty="0">
                  <a:solidFill>
                    <a:schemeClr val="tx1"/>
                  </a:solidFill>
                </a:rPr>
                <a:t>O(l)        NH</a:t>
              </a:r>
              <a:r>
                <a:rPr lang="en-US" sz="3200" baseline="-25000" dirty="0">
                  <a:solidFill>
                    <a:schemeClr val="tx1"/>
                  </a:solidFill>
                </a:rPr>
                <a:t>4</a:t>
              </a:r>
              <a:r>
                <a:rPr lang="en-US" sz="3200" baseline="30000" dirty="0">
                  <a:solidFill>
                    <a:schemeClr val="tx1"/>
                  </a:solidFill>
                </a:rPr>
                <a:t>+</a:t>
              </a:r>
              <a:r>
                <a:rPr lang="en-US" sz="3200" dirty="0">
                  <a:solidFill>
                    <a:schemeClr val="tx1"/>
                  </a:solidFill>
                </a:rPr>
                <a:t>(</a:t>
              </a:r>
              <a:r>
                <a:rPr lang="en-US" sz="3200" dirty="0" err="1">
                  <a:solidFill>
                    <a:schemeClr val="tx1"/>
                  </a:solidFill>
                </a:rPr>
                <a:t>aq</a:t>
              </a:r>
              <a:r>
                <a:rPr lang="en-US" sz="3200" dirty="0">
                  <a:solidFill>
                    <a:schemeClr val="tx1"/>
                  </a:solidFill>
                </a:rPr>
                <a:t>) + OH</a:t>
              </a:r>
              <a:r>
                <a:rPr lang="en-US" sz="3200" baseline="30000" dirty="0">
                  <a:solidFill>
                    <a:schemeClr val="tx1"/>
                  </a:solidFill>
                </a:rPr>
                <a:t>-</a:t>
              </a:r>
              <a:r>
                <a:rPr lang="en-US" sz="3200" dirty="0">
                  <a:solidFill>
                    <a:schemeClr val="tx1"/>
                  </a:solidFill>
                </a:rPr>
                <a:t>(</a:t>
              </a:r>
              <a:r>
                <a:rPr lang="en-US" sz="3200" dirty="0" err="1">
                  <a:solidFill>
                    <a:schemeClr val="tx1"/>
                  </a:solidFill>
                </a:rPr>
                <a:t>aq</a:t>
              </a:r>
              <a:r>
                <a:rPr lang="en-US" sz="3200" dirty="0">
                  <a:solidFill>
                    <a:schemeClr val="tx1"/>
                  </a:solidFill>
                </a:rPr>
                <a:t>)</a:t>
              </a:r>
            </a:p>
          </p:txBody>
        </p:sp>
        <p:pic>
          <p:nvPicPr>
            <p:cNvPr id="168969" name="Picture 9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92" y="1008"/>
              <a:ext cx="432" cy="150"/>
            </a:xfrm>
            <a:prstGeom prst="rect">
              <a:avLst/>
            </a:prstGeom>
            <a:noFill/>
          </p:spPr>
        </p:pic>
      </p:grpSp>
      <p:sp>
        <p:nvSpPr>
          <p:cNvPr id="168970" name="Rectangle 10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68971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/>
          <a:lstStyle/>
          <a:p>
            <a:r>
              <a:rPr lang="en-US" dirty="0" err="1"/>
              <a:t>Brønsted</a:t>
            </a:r>
            <a:r>
              <a:rPr lang="en-US" dirty="0"/>
              <a:t>-Lowry </a:t>
            </a:r>
            <a:r>
              <a:rPr lang="en-US" dirty="0" smtClean="0"/>
              <a:t>theory </a:t>
            </a:r>
            <a:br>
              <a:rPr lang="en-US" dirty="0" smtClean="0"/>
            </a:br>
            <a:r>
              <a:rPr lang="en-US" dirty="0" smtClean="0"/>
              <a:t>of acids </a:t>
            </a:r>
            <a:r>
              <a:rPr lang="en-US" dirty="0"/>
              <a:t>and </a:t>
            </a:r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168972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143000" y="24384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Now let us look at NH</a:t>
            </a:r>
            <a:r>
              <a:rPr lang="en-US" baseline="-25000" dirty="0"/>
              <a:t>3</a:t>
            </a:r>
            <a:r>
              <a:rPr lang="en-US" dirty="0"/>
              <a:t> and see why it is a base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Did NH</a:t>
            </a:r>
            <a:r>
              <a:rPr lang="en-US" baseline="-25000" dirty="0"/>
              <a:t>3</a:t>
            </a:r>
            <a:r>
              <a:rPr lang="en-US" dirty="0"/>
              <a:t> donate or accept a proton?    </a:t>
            </a:r>
            <a:r>
              <a:rPr lang="en-US" dirty="0">
                <a:solidFill>
                  <a:schemeClr val="accent2"/>
                </a:solidFill>
              </a:rPr>
              <a:t>Accept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Is it an acid or base?    </a:t>
            </a:r>
            <a:r>
              <a:rPr lang="en-US" dirty="0">
                <a:solidFill>
                  <a:schemeClr val="accent2"/>
                </a:solidFill>
              </a:rPr>
              <a:t>Base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What is water in this reaction?   </a:t>
            </a:r>
            <a:r>
              <a:rPr lang="en-US" dirty="0">
                <a:solidFill>
                  <a:srgbClr val="FF0066"/>
                </a:solidFill>
              </a:rPr>
              <a:t>Acid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/>
          <a:lstStyle/>
          <a:p>
            <a:r>
              <a:rPr lang="en-US" dirty="0" smtClean="0"/>
              <a:t>Acid-base properties </a:t>
            </a:r>
            <a:r>
              <a:rPr lang="en-US" dirty="0"/>
              <a:t>of </a:t>
            </a:r>
            <a:r>
              <a:rPr lang="en-US" dirty="0" smtClean="0"/>
              <a:t>water</a:t>
            </a:r>
            <a:endParaRPr lang="en-US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8001000" cy="4495800"/>
          </a:xfrm>
        </p:spPr>
        <p:txBody>
          <a:bodyPr/>
          <a:lstStyle/>
          <a:p>
            <a:r>
              <a:rPr lang="en-US" dirty="0"/>
              <a:t>Water possesses both acid and base properties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Amphiprotic</a:t>
            </a:r>
            <a:r>
              <a:rPr lang="en-US" dirty="0" smtClean="0"/>
              <a:t> </a:t>
            </a:r>
            <a:r>
              <a:rPr lang="en-US" dirty="0"/>
              <a:t>– a substance possessing both acid and base properties</a:t>
            </a:r>
          </a:p>
          <a:p>
            <a:pPr lvl="1"/>
            <a:r>
              <a:rPr lang="en-US" dirty="0"/>
              <a:t>Water is the most commonly used solvent for both acids and bases</a:t>
            </a:r>
          </a:p>
          <a:p>
            <a:pPr lvl="1"/>
            <a:r>
              <a:rPr lang="en-US" dirty="0"/>
              <a:t>Solute-solvent interactions between water and both acids and bases promote solubility and dissociation </a:t>
            </a:r>
          </a:p>
        </p:txBody>
      </p:sp>
      <p:sp>
        <p:nvSpPr>
          <p:cNvPr id="215045" name="Rectangle 5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533400" y="762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1219200" y="1600200"/>
            <a:ext cx="7696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174084" name="Rectangle 4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Acid and </a:t>
            </a:r>
            <a:r>
              <a:rPr lang="en-US" dirty="0" smtClean="0"/>
              <a:t>base strength</a:t>
            </a:r>
            <a:endParaRPr lang="en-US" dirty="0"/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848600" cy="312420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Acid and base strength</a:t>
            </a:r>
            <a:r>
              <a:rPr lang="en-US" dirty="0"/>
              <a:t> – degree of dissociation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Not</a:t>
            </a:r>
            <a:r>
              <a:rPr lang="en-US" dirty="0" smtClean="0"/>
              <a:t> </a:t>
            </a:r>
            <a:r>
              <a:rPr lang="en-US" dirty="0"/>
              <a:t>a measure of concentration</a:t>
            </a: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Strong </a:t>
            </a:r>
            <a:r>
              <a:rPr lang="en-US" dirty="0">
                <a:solidFill>
                  <a:schemeClr val="accent2"/>
                </a:solidFill>
              </a:rPr>
              <a:t>acids and bases</a:t>
            </a:r>
            <a:r>
              <a:rPr lang="en-US" dirty="0"/>
              <a:t> – reaction with water is virtually 100% (</a:t>
            </a:r>
            <a:r>
              <a:rPr lang="en-US" dirty="0">
                <a:solidFill>
                  <a:schemeClr val="accent2"/>
                </a:solidFill>
              </a:rPr>
              <a:t>Strong electrolytes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ChangeArrowheads="1"/>
          </p:cNvSpPr>
          <p:nvPr/>
        </p:nvSpPr>
        <p:spPr bwMode="auto">
          <a:xfrm>
            <a:off x="533400" y="762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226307" name="Rectangle 3"/>
          <p:cNvSpPr>
            <a:spLocks noChangeArrowheads="1"/>
          </p:cNvSpPr>
          <p:nvPr/>
        </p:nvSpPr>
        <p:spPr bwMode="auto">
          <a:xfrm>
            <a:off x="1219200" y="1600200"/>
            <a:ext cx="7696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226308" name="Rectangle 4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Strong </a:t>
            </a:r>
            <a:r>
              <a:rPr lang="en-US" dirty="0" smtClean="0"/>
              <a:t>acids </a:t>
            </a:r>
            <a:r>
              <a:rPr lang="en-US" dirty="0"/>
              <a:t>and </a:t>
            </a:r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95400" y="1447800"/>
            <a:ext cx="7620000" cy="4724400"/>
          </a:xfrm>
        </p:spPr>
        <p:txBody>
          <a:bodyPr/>
          <a:lstStyle/>
          <a:p>
            <a:r>
              <a:rPr lang="en-US" dirty="0"/>
              <a:t>Strong </a:t>
            </a:r>
            <a:r>
              <a:rPr lang="en-US" dirty="0" smtClean="0"/>
              <a:t>acids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HCl</a:t>
            </a:r>
            <a:r>
              <a:rPr lang="en-US" dirty="0"/>
              <a:t>, </a:t>
            </a:r>
            <a:r>
              <a:rPr lang="en-US" dirty="0" err="1"/>
              <a:t>HBr</a:t>
            </a:r>
            <a:r>
              <a:rPr lang="en-US" dirty="0"/>
              <a:t>, HI		</a:t>
            </a:r>
            <a:r>
              <a:rPr lang="en-US" dirty="0" smtClean="0"/>
              <a:t>hydrochloric acid</a:t>
            </a:r>
            <a:r>
              <a:rPr lang="en-US" dirty="0"/>
              <a:t>, </a:t>
            </a:r>
            <a:r>
              <a:rPr lang="en-US" i="1" dirty="0"/>
              <a:t>etc.</a:t>
            </a:r>
          </a:p>
          <a:p>
            <a:pPr lvl="1"/>
            <a:r>
              <a:rPr lang="en-US" dirty="0"/>
              <a:t>HNO</a:t>
            </a:r>
            <a:r>
              <a:rPr lang="en-US" baseline="-25000" dirty="0"/>
              <a:t>3			</a:t>
            </a:r>
            <a:r>
              <a:rPr lang="en-US" dirty="0" smtClean="0"/>
              <a:t>nitric acid</a:t>
            </a:r>
            <a:endParaRPr lang="en-US" dirty="0"/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			</a:t>
            </a:r>
            <a:r>
              <a:rPr lang="en-US" dirty="0" err="1" smtClean="0"/>
              <a:t>sulphuric</a:t>
            </a:r>
            <a:r>
              <a:rPr lang="en-US" dirty="0" smtClean="0"/>
              <a:t> acid</a:t>
            </a:r>
            <a:endParaRPr lang="en-US" dirty="0"/>
          </a:p>
          <a:p>
            <a:pPr lvl="1"/>
            <a:r>
              <a:rPr lang="en-US" dirty="0"/>
              <a:t>HClO</a:t>
            </a:r>
            <a:r>
              <a:rPr lang="en-US" baseline="-25000" dirty="0"/>
              <a:t>4</a:t>
            </a:r>
            <a:r>
              <a:rPr lang="en-US" dirty="0"/>
              <a:t>			</a:t>
            </a:r>
            <a:r>
              <a:rPr lang="en-US" dirty="0" err="1" smtClean="0"/>
              <a:t>perchloric</a:t>
            </a:r>
            <a:r>
              <a:rPr lang="en-US" dirty="0" smtClean="0"/>
              <a:t> acid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Strong bases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NaOH</a:t>
            </a:r>
            <a:r>
              <a:rPr lang="en-US" dirty="0"/>
              <a:t>, KOH, </a:t>
            </a:r>
            <a:r>
              <a:rPr lang="en-US" dirty="0" err="1"/>
              <a:t>Ba</a:t>
            </a:r>
            <a:r>
              <a:rPr lang="en-US" dirty="0"/>
              <a:t>(OH)</a:t>
            </a:r>
            <a:r>
              <a:rPr lang="en-US" baseline="-25000" dirty="0"/>
              <a:t>2</a:t>
            </a:r>
            <a:endParaRPr lang="en-US" dirty="0"/>
          </a:p>
          <a:p>
            <a:pPr lvl="1"/>
            <a:r>
              <a:rPr lang="en-US" dirty="0"/>
              <a:t>All metal hydroxides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57873" y="2643182"/>
            <a:ext cx="7786127" cy="1214447"/>
            <a:chOff x="885" y="2772"/>
            <a:chExt cx="4392" cy="918"/>
          </a:xfrm>
        </p:grpSpPr>
        <p:sp>
          <p:nvSpPr>
            <p:cNvPr id="175109" name="Text Box 5"/>
            <p:cNvSpPr txBox="1">
              <a:spLocks noChangeArrowheads="1"/>
            </p:cNvSpPr>
            <p:nvPr/>
          </p:nvSpPr>
          <p:spPr bwMode="auto">
            <a:xfrm>
              <a:off x="885" y="3402"/>
              <a:ext cx="4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2400" dirty="0">
                  <a:solidFill>
                    <a:schemeClr val="tx1"/>
                  </a:solidFill>
                </a:rPr>
                <a:t>CH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3</a:t>
              </a:r>
              <a:r>
                <a:rPr lang="en-US" sz="2400" dirty="0">
                  <a:solidFill>
                    <a:schemeClr val="tx1"/>
                  </a:solidFill>
                </a:rPr>
                <a:t>COOH(</a:t>
              </a:r>
              <a:r>
                <a:rPr lang="en-US" sz="2400" i="1" dirty="0" err="1">
                  <a:solidFill>
                    <a:schemeClr val="tx1"/>
                  </a:solidFill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</a:rPr>
                <a:t>) + 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2</a:t>
              </a:r>
              <a:r>
                <a:rPr lang="en-US" sz="2400" dirty="0">
                  <a:solidFill>
                    <a:schemeClr val="tx1"/>
                  </a:solidFill>
                </a:rPr>
                <a:t>O(</a:t>
              </a:r>
              <a:r>
                <a:rPr lang="en-US" sz="2400" i="1" dirty="0">
                  <a:solidFill>
                    <a:schemeClr val="tx1"/>
                  </a:solidFill>
                </a:rPr>
                <a:t>l</a:t>
              </a:r>
              <a:r>
                <a:rPr lang="en-US" sz="2400" dirty="0">
                  <a:solidFill>
                    <a:schemeClr val="tx1"/>
                  </a:solidFill>
                </a:rPr>
                <a:t>)        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CH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3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COO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-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 + H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3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O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+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pic>
          <p:nvPicPr>
            <p:cNvPr id="175110" name="Picture 6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94" y="2772"/>
              <a:ext cx="374" cy="130"/>
            </a:xfrm>
            <a:prstGeom prst="rect">
              <a:avLst/>
            </a:prstGeom>
            <a:noFill/>
          </p:spPr>
        </p:pic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828800" y="4495800"/>
            <a:ext cx="6267450" cy="457200"/>
            <a:chOff x="1094" y="3626"/>
            <a:chExt cx="3948" cy="288"/>
          </a:xfrm>
        </p:grpSpPr>
        <p:sp>
          <p:nvSpPr>
            <p:cNvPr id="175113" name="Text Box 9"/>
            <p:cNvSpPr txBox="1">
              <a:spLocks noChangeArrowheads="1"/>
            </p:cNvSpPr>
            <p:nvPr/>
          </p:nvSpPr>
          <p:spPr bwMode="auto">
            <a:xfrm>
              <a:off x="1094" y="3626"/>
              <a:ext cx="39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H</a:t>
              </a:r>
              <a:r>
                <a:rPr lang="en-US" sz="2400" baseline="-25000">
                  <a:solidFill>
                    <a:schemeClr val="tx1"/>
                  </a:solidFill>
                  <a:sym typeface="Symbol" pitchFamily="18" charset="2"/>
                </a:rPr>
                <a:t>2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CO</a:t>
              </a:r>
              <a:r>
                <a:rPr lang="en-US" sz="2400" baseline="-25000">
                  <a:solidFill>
                    <a:schemeClr val="tx1"/>
                  </a:solidFill>
                  <a:sym typeface="Symbol" pitchFamily="18" charset="2"/>
                </a:rPr>
                <a:t>3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) + H</a:t>
              </a:r>
              <a:r>
                <a:rPr lang="en-US" sz="2400" baseline="-25000">
                  <a:solidFill>
                    <a:schemeClr val="tx1"/>
                  </a:solidFill>
                  <a:sym typeface="Symbol" pitchFamily="18" charset="2"/>
                </a:rPr>
                <a:t>2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O(</a:t>
              </a:r>
              <a:r>
                <a:rPr lang="en-US" sz="2400" i="1">
                  <a:solidFill>
                    <a:schemeClr val="tx1"/>
                  </a:solidFill>
                  <a:sym typeface="Symbol" pitchFamily="18" charset="2"/>
                </a:rPr>
                <a:t>l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)          HCO</a:t>
              </a:r>
              <a:r>
                <a:rPr lang="en-US" sz="2400" baseline="-25000">
                  <a:solidFill>
                    <a:schemeClr val="tx1"/>
                  </a:solidFill>
                  <a:sym typeface="Symbol" pitchFamily="18" charset="2"/>
                </a:rPr>
                <a:t>3</a:t>
              </a:r>
              <a:r>
                <a:rPr lang="en-US" sz="2400" baseline="30000">
                  <a:solidFill>
                    <a:schemeClr val="tx1"/>
                  </a:solidFill>
                  <a:sym typeface="Symbol" pitchFamily="18" charset="2"/>
                </a:rPr>
                <a:t>-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) + H</a:t>
              </a:r>
              <a:r>
                <a:rPr lang="en-US" sz="2400" baseline="-25000">
                  <a:solidFill>
                    <a:schemeClr val="tx1"/>
                  </a:solidFill>
                  <a:sym typeface="Symbol" pitchFamily="18" charset="2"/>
                </a:rPr>
                <a:t>3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O</a:t>
              </a:r>
              <a:r>
                <a:rPr lang="en-US" sz="2400" baseline="30000">
                  <a:solidFill>
                    <a:schemeClr val="tx1"/>
                  </a:solidFill>
                  <a:sym typeface="Symbol" pitchFamily="18" charset="2"/>
                </a:rPr>
                <a:t>+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>
                  <a:solidFill>
                    <a:schemeClr val="tx1"/>
                  </a:solidFill>
                  <a:sym typeface="Symbol" pitchFamily="18" charset="2"/>
                </a:rPr>
                <a:t>)</a:t>
              </a:r>
            </a:p>
          </p:txBody>
        </p:sp>
        <p:pic>
          <p:nvPicPr>
            <p:cNvPr id="175114" name="Picture 10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84" y="3696"/>
              <a:ext cx="374" cy="130"/>
            </a:xfrm>
            <a:prstGeom prst="rect">
              <a:avLst/>
            </a:prstGeom>
            <a:noFill/>
          </p:spPr>
        </p:pic>
      </p:grpSp>
      <p:sp>
        <p:nvSpPr>
          <p:cNvPr id="175115" name="Rectangle 11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75116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r>
              <a:rPr lang="en-US" dirty="0"/>
              <a:t>Weak </a:t>
            </a:r>
            <a:r>
              <a:rPr lang="en-US" dirty="0" smtClean="0"/>
              <a:t>acids</a:t>
            </a:r>
            <a:endParaRPr lang="en-US" dirty="0"/>
          </a:p>
        </p:txBody>
      </p:sp>
      <p:sp>
        <p:nvSpPr>
          <p:cNvPr id="175117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1371600" y="1142984"/>
            <a:ext cx="7772400" cy="428628"/>
          </a:xfrm>
        </p:spPr>
        <p:txBody>
          <a:bodyPr/>
          <a:lstStyle/>
          <a:p>
            <a:r>
              <a:rPr lang="en-US" dirty="0"/>
              <a:t>Weak acids and bases – only a small percent dissociates (</a:t>
            </a:r>
            <a:r>
              <a:rPr lang="en-US" dirty="0">
                <a:solidFill>
                  <a:schemeClr val="accent2"/>
                </a:solidFill>
              </a:rPr>
              <a:t>Weak electrolytes</a:t>
            </a:r>
            <a:r>
              <a:rPr lang="en-US" dirty="0"/>
              <a:t>)</a:t>
            </a:r>
          </a:p>
          <a:p>
            <a:endParaRPr lang="en-US" dirty="0" smtClean="0"/>
          </a:p>
          <a:p>
            <a:r>
              <a:rPr lang="en-US" dirty="0" smtClean="0"/>
              <a:t>Weak acid examples:</a:t>
            </a:r>
          </a:p>
          <a:p>
            <a:endParaRPr lang="en-US" dirty="0"/>
          </a:p>
          <a:p>
            <a:pPr lvl="1"/>
            <a:r>
              <a:rPr lang="en-US" dirty="0"/>
              <a:t>Acetic </a:t>
            </a:r>
            <a:r>
              <a:rPr lang="en-US" dirty="0" smtClean="0"/>
              <a:t>acid</a:t>
            </a:r>
            <a:endParaRPr lang="en-US" dirty="0"/>
          </a:p>
          <a:p>
            <a:endParaRPr lang="en-US" dirty="0" smtClean="0"/>
          </a:p>
          <a:p>
            <a:pPr lvl="1"/>
            <a:r>
              <a:rPr lang="en-US" dirty="0" smtClean="0">
                <a:sym typeface="Symbol" pitchFamily="18" charset="2"/>
              </a:rPr>
              <a:t>Carbonic </a:t>
            </a:r>
            <a:r>
              <a:rPr lang="en-US" dirty="0">
                <a:sym typeface="Symbol" pitchFamily="18" charset="2"/>
              </a:rPr>
              <a:t>Acid: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46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1285852" y="1295400"/>
            <a:ext cx="7629548" cy="4876800"/>
          </a:xfrm>
        </p:spPr>
        <p:txBody>
          <a:bodyPr/>
          <a:lstStyle/>
          <a:p>
            <a:r>
              <a:rPr lang="en-US" dirty="0"/>
              <a:t>Weak base examples:</a:t>
            </a:r>
          </a:p>
          <a:p>
            <a:pPr lvl="1"/>
            <a:r>
              <a:rPr lang="en-US" dirty="0"/>
              <a:t>Ammonia: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Pyridine</a:t>
            </a:r>
            <a:r>
              <a:rPr lang="en-US" sz="3200" dirty="0" smtClean="0"/>
              <a:t>:</a:t>
            </a:r>
          </a:p>
          <a:p>
            <a:pPr lvl="1"/>
            <a:endParaRPr lang="en-US" sz="3200" dirty="0" smtClean="0"/>
          </a:p>
          <a:p>
            <a:pPr lvl="1"/>
            <a:r>
              <a:rPr lang="en-US" dirty="0" smtClean="0"/>
              <a:t>Aniline:</a:t>
            </a:r>
            <a:endParaRPr lang="en-US" dirty="0"/>
          </a:p>
        </p:txBody>
      </p:sp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1371600" y="5334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endParaRPr lang="en-US" sz="3200">
              <a:solidFill>
                <a:schemeClr val="tx2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1538" y="4500570"/>
            <a:ext cx="7500989" cy="830263"/>
            <a:chOff x="507" y="3359"/>
            <a:chExt cx="4567" cy="523"/>
          </a:xfrm>
        </p:grpSpPr>
        <p:sp>
          <p:nvSpPr>
            <p:cNvPr id="176133" name="Rectangle 5"/>
            <p:cNvSpPr>
              <a:spLocks noChangeArrowheads="1"/>
            </p:cNvSpPr>
            <p:nvPr/>
          </p:nvSpPr>
          <p:spPr bwMode="auto">
            <a:xfrm>
              <a:off x="507" y="3359"/>
              <a:ext cx="4567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2400" dirty="0">
                  <a:solidFill>
                    <a:schemeClr val="tx1"/>
                  </a:solidFill>
                </a:rPr>
                <a:t>C</a:t>
              </a:r>
              <a:r>
                <a:rPr lang="en-US" sz="2400" baseline="-25000" dirty="0">
                  <a:solidFill>
                    <a:schemeClr val="tx1"/>
                  </a:solidFill>
                </a:rPr>
                <a:t>6</a:t>
              </a:r>
              <a:r>
                <a:rPr lang="en-US" sz="2400" dirty="0">
                  <a:solidFill>
                    <a:schemeClr val="tx1"/>
                  </a:solidFill>
                </a:rPr>
                <a:t>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5</a:t>
              </a:r>
              <a:r>
                <a:rPr lang="en-US" sz="2400" dirty="0">
                  <a:solidFill>
                    <a:schemeClr val="tx1"/>
                  </a:solidFill>
                </a:rPr>
                <a:t>NH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2</a:t>
              </a:r>
              <a:r>
                <a:rPr lang="en-US" sz="2400" dirty="0">
                  <a:solidFill>
                    <a:schemeClr val="tx1"/>
                  </a:solidFill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</a:rPr>
                <a:t>) + 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2</a:t>
              </a:r>
              <a:r>
                <a:rPr lang="en-US" sz="2400" dirty="0">
                  <a:solidFill>
                    <a:schemeClr val="tx1"/>
                  </a:solidFill>
                </a:rPr>
                <a:t>O(</a:t>
              </a:r>
              <a:r>
                <a:rPr lang="en-US" sz="2400" i="1" dirty="0">
                  <a:solidFill>
                    <a:schemeClr val="tx1"/>
                  </a:solidFill>
                </a:rPr>
                <a:t>l</a:t>
              </a:r>
              <a:r>
                <a:rPr lang="en-US" sz="2400" dirty="0">
                  <a:solidFill>
                    <a:schemeClr val="tx1"/>
                  </a:solidFill>
                </a:rPr>
                <a:t>)         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 C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6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H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5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NH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3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+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 + OH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-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</a:t>
              </a:r>
            </a:p>
          </p:txBody>
        </p:sp>
        <p:pic>
          <p:nvPicPr>
            <p:cNvPr id="176134" name="Picture 6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64" y="3449"/>
              <a:ext cx="374" cy="130"/>
            </a:xfrm>
            <a:prstGeom prst="rect">
              <a:avLst/>
            </a:prstGeom>
            <a:noFill/>
          </p:spPr>
        </p:pic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143492" y="3505200"/>
            <a:ext cx="7749683" cy="457200"/>
            <a:chOff x="468" y="2112"/>
            <a:chExt cx="4654" cy="288"/>
          </a:xfrm>
        </p:grpSpPr>
        <p:sp>
          <p:nvSpPr>
            <p:cNvPr id="176137" name="Rectangle 9"/>
            <p:cNvSpPr>
              <a:spLocks noChangeArrowheads="1"/>
            </p:cNvSpPr>
            <p:nvPr/>
          </p:nvSpPr>
          <p:spPr bwMode="auto">
            <a:xfrm>
              <a:off x="468" y="2112"/>
              <a:ext cx="46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2400" dirty="0">
                  <a:solidFill>
                    <a:schemeClr val="tx1"/>
                  </a:solidFill>
                </a:rPr>
                <a:t>C</a:t>
              </a:r>
              <a:r>
                <a:rPr lang="en-US" sz="2400" baseline="-25000" dirty="0">
                  <a:solidFill>
                    <a:schemeClr val="tx1"/>
                  </a:solidFill>
                </a:rPr>
                <a:t>5</a:t>
              </a:r>
              <a:r>
                <a:rPr lang="en-US" sz="2400" dirty="0">
                  <a:solidFill>
                    <a:schemeClr val="tx1"/>
                  </a:solidFill>
                </a:rPr>
                <a:t>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5</a:t>
              </a:r>
              <a:r>
                <a:rPr lang="en-US" sz="2400" dirty="0">
                  <a:solidFill>
                    <a:schemeClr val="tx1"/>
                  </a:solidFill>
                </a:rPr>
                <a:t>NH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2</a:t>
              </a:r>
              <a:r>
                <a:rPr lang="en-US" sz="2400" dirty="0">
                  <a:solidFill>
                    <a:schemeClr val="tx1"/>
                  </a:solidFill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</a:rPr>
                <a:t>) + 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2</a:t>
              </a:r>
              <a:r>
                <a:rPr lang="en-US" sz="2400" dirty="0">
                  <a:solidFill>
                    <a:schemeClr val="tx1"/>
                  </a:solidFill>
                </a:rPr>
                <a:t>O(</a:t>
              </a:r>
              <a:r>
                <a:rPr lang="en-US" sz="2400" i="1" dirty="0">
                  <a:solidFill>
                    <a:schemeClr val="tx1"/>
                  </a:solidFill>
                </a:rPr>
                <a:t>l</a:t>
              </a:r>
              <a:r>
                <a:rPr lang="en-US" sz="2400" dirty="0">
                  <a:solidFill>
                    <a:schemeClr val="tx1"/>
                  </a:solidFill>
                </a:rPr>
                <a:t>)         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 C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5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H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5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NH</a:t>
              </a:r>
              <a:r>
                <a:rPr lang="en-US" sz="2400" baseline="-25000" dirty="0">
                  <a:solidFill>
                    <a:schemeClr val="tx1"/>
                  </a:solidFill>
                  <a:sym typeface="Symbol" pitchFamily="18" charset="2"/>
                </a:rPr>
                <a:t>3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+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 + OH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-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</a:t>
              </a:r>
            </a:p>
          </p:txBody>
        </p:sp>
        <p:pic>
          <p:nvPicPr>
            <p:cNvPr id="176138" name="Picture 10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55" y="2199"/>
              <a:ext cx="374" cy="130"/>
            </a:xfrm>
            <a:prstGeom prst="rect">
              <a:avLst/>
            </a:prstGeom>
            <a:noFill/>
          </p:spPr>
        </p:pic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214414" y="2357430"/>
            <a:ext cx="7573254" cy="457200"/>
            <a:chOff x="1056" y="1183"/>
            <a:chExt cx="3448" cy="288"/>
          </a:xfrm>
        </p:grpSpPr>
        <p:sp>
          <p:nvSpPr>
            <p:cNvPr id="176141" name="Text Box 13"/>
            <p:cNvSpPr txBox="1">
              <a:spLocks noChangeArrowheads="1"/>
            </p:cNvSpPr>
            <p:nvPr/>
          </p:nvSpPr>
          <p:spPr bwMode="auto">
            <a:xfrm>
              <a:off x="1056" y="1183"/>
              <a:ext cx="34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2400" dirty="0">
                  <a:solidFill>
                    <a:schemeClr val="tx1"/>
                  </a:solidFill>
                </a:rPr>
                <a:t>NH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3</a:t>
              </a:r>
              <a:r>
                <a:rPr lang="en-US" sz="2400" dirty="0">
                  <a:solidFill>
                    <a:schemeClr val="tx1"/>
                  </a:solidFill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</a:rPr>
                <a:t>) + H</a:t>
              </a:r>
              <a:r>
                <a:rPr lang="en-US" sz="2400" baseline="-25000" dirty="0">
                  <a:solidFill>
                    <a:schemeClr val="tx1"/>
                  </a:solidFill>
                </a:rPr>
                <a:t>2</a:t>
              </a:r>
              <a:r>
                <a:rPr lang="en-US" sz="2400" dirty="0">
                  <a:solidFill>
                    <a:schemeClr val="tx1"/>
                  </a:solidFill>
                </a:rPr>
                <a:t>O(</a:t>
              </a:r>
              <a:r>
                <a:rPr lang="en-US" sz="2400" i="1" dirty="0">
                  <a:solidFill>
                    <a:schemeClr val="tx1"/>
                  </a:solidFill>
                </a:rPr>
                <a:t>l</a:t>
              </a:r>
              <a:r>
                <a:rPr lang="en-US" sz="2400" dirty="0">
                  <a:solidFill>
                    <a:schemeClr val="tx1"/>
                  </a:solidFill>
                </a:rPr>
                <a:t>)       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 </a:t>
              </a:r>
              <a:r>
                <a:rPr lang="en-US" sz="2400" dirty="0" smtClean="0">
                  <a:solidFill>
                    <a:schemeClr val="tx1"/>
                  </a:solidFill>
                  <a:sym typeface="Symbol" pitchFamily="18" charset="2"/>
                </a:rPr>
                <a:t>     NH</a:t>
              </a:r>
              <a:r>
                <a:rPr lang="en-US" sz="2400" baseline="-25000" dirty="0" smtClean="0">
                  <a:solidFill>
                    <a:schemeClr val="tx1"/>
                  </a:solidFill>
                  <a:sym typeface="Symbol" pitchFamily="18" charset="2"/>
                </a:rPr>
                <a:t>4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+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 + OH</a:t>
              </a:r>
              <a:r>
                <a:rPr lang="en-US" sz="2400" baseline="30000" dirty="0">
                  <a:solidFill>
                    <a:schemeClr val="tx1"/>
                  </a:solidFill>
                  <a:sym typeface="Symbol" pitchFamily="18" charset="2"/>
                </a:rPr>
                <a:t>-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(</a:t>
              </a:r>
              <a:r>
                <a:rPr lang="en-US" sz="2400" i="1" dirty="0" err="1">
                  <a:solidFill>
                    <a:schemeClr val="tx1"/>
                  </a:solidFill>
                  <a:sym typeface="Symbol" pitchFamily="18" charset="2"/>
                </a:rPr>
                <a:t>aq</a:t>
              </a:r>
              <a:r>
                <a:rPr lang="en-US" sz="2400" dirty="0">
                  <a:solidFill>
                    <a:schemeClr val="tx1"/>
                  </a:solidFill>
                  <a:sym typeface="Symbol" pitchFamily="18" charset="2"/>
                </a:rPr>
                <a:t>)</a:t>
              </a:r>
            </a:p>
          </p:txBody>
        </p:sp>
        <p:pic>
          <p:nvPicPr>
            <p:cNvPr id="176142" name="Picture 14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94" y="1273"/>
              <a:ext cx="374" cy="130"/>
            </a:xfrm>
            <a:prstGeom prst="rect">
              <a:avLst/>
            </a:prstGeom>
            <a:noFill/>
          </p:spPr>
        </p:pic>
      </p:grpSp>
      <p:sp>
        <p:nvSpPr>
          <p:cNvPr id="176144" name="Rectangle 16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76145" name="Rectangle 1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/>
          <a:lstStyle/>
          <a:p>
            <a:r>
              <a:rPr lang="en-US" dirty="0"/>
              <a:t>Weak </a:t>
            </a:r>
            <a:r>
              <a:rPr lang="en-US" dirty="0" smtClean="0"/>
              <a:t>bases</a:t>
            </a:r>
            <a:endParaRPr lang="en-US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9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371600" y="1600200"/>
            <a:ext cx="7772400" cy="3962400"/>
          </a:xfrm>
        </p:spPr>
        <p:txBody>
          <a:bodyPr/>
          <a:lstStyle/>
          <a:p>
            <a:r>
              <a:rPr lang="en-US" dirty="0"/>
              <a:t>The acid base reaction can be written in the general form:	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Notice </a:t>
            </a:r>
            <a:r>
              <a:rPr lang="en-US" dirty="0"/>
              <a:t>the reversible arrows</a:t>
            </a:r>
          </a:p>
          <a:p>
            <a:r>
              <a:rPr lang="en-US" dirty="0"/>
              <a:t>The products are also an acid and base called the </a:t>
            </a:r>
            <a:r>
              <a:rPr lang="en-US" dirty="0">
                <a:solidFill>
                  <a:schemeClr val="accent2"/>
                </a:solidFill>
              </a:rPr>
              <a:t>conjugate acid and base</a:t>
            </a:r>
            <a:endParaRPr lang="en-US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1371600" y="762000"/>
            <a:ext cx="7315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</a:pP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2928926" y="3357562"/>
            <a:ext cx="168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FF0066"/>
                </a:solidFill>
              </a:rPr>
              <a:t>acid     </a:t>
            </a:r>
            <a:r>
              <a:rPr lang="en-US" sz="2400" b="1" dirty="0">
                <a:solidFill>
                  <a:schemeClr val="accent2"/>
                </a:solidFill>
              </a:rPr>
              <a:t>base</a:t>
            </a:r>
            <a:endParaRPr lang="en-US" sz="3200" dirty="0">
              <a:solidFill>
                <a:schemeClr val="accent2"/>
              </a:solidFill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000375" y="2786063"/>
            <a:ext cx="3716338" cy="579437"/>
            <a:chOff x="1890" y="1652"/>
            <a:chExt cx="2341" cy="365"/>
          </a:xfrm>
        </p:grpSpPr>
        <p:sp>
          <p:nvSpPr>
            <p:cNvPr id="169993" name="Text Box 9"/>
            <p:cNvSpPr txBox="1">
              <a:spLocks noChangeArrowheads="1"/>
            </p:cNvSpPr>
            <p:nvPr/>
          </p:nvSpPr>
          <p:spPr bwMode="auto">
            <a:xfrm>
              <a:off x="1890" y="1652"/>
              <a:ext cx="234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3200" dirty="0">
                  <a:solidFill>
                    <a:schemeClr val="tx1"/>
                  </a:solidFill>
                </a:rPr>
                <a:t>HA + B       A</a:t>
              </a:r>
              <a:r>
                <a:rPr lang="en-US" sz="3200" baseline="30000" dirty="0">
                  <a:solidFill>
                    <a:schemeClr val="tx1"/>
                  </a:solidFill>
                </a:rPr>
                <a:t>-</a:t>
              </a:r>
              <a:r>
                <a:rPr lang="en-US" sz="3200" dirty="0">
                  <a:solidFill>
                    <a:schemeClr val="tx1"/>
                  </a:solidFill>
                </a:rPr>
                <a:t> + HB</a:t>
              </a:r>
              <a:r>
                <a:rPr lang="en-US" sz="3200" baseline="30000" dirty="0">
                  <a:solidFill>
                    <a:schemeClr val="tx1"/>
                  </a:solidFill>
                </a:rPr>
                <a:t>+</a:t>
              </a:r>
            </a:p>
          </p:txBody>
        </p:sp>
        <p:pic>
          <p:nvPicPr>
            <p:cNvPr id="169994" name="Picture 10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45" y="1742"/>
              <a:ext cx="432" cy="150"/>
            </a:xfrm>
            <a:prstGeom prst="rect">
              <a:avLst/>
            </a:prstGeom>
            <a:noFill/>
          </p:spPr>
        </p:pic>
      </p:grpSp>
      <p:sp>
        <p:nvSpPr>
          <p:cNvPr id="169995" name="Rectangle 11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69997" name="Rectangle 13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Conjugate </a:t>
            </a:r>
            <a:r>
              <a:rPr lang="en-US" dirty="0" smtClean="0"/>
              <a:t>acids </a:t>
            </a:r>
            <a:r>
              <a:rPr lang="en-US" dirty="0"/>
              <a:t>and </a:t>
            </a:r>
            <a:r>
              <a:rPr lang="en-US" dirty="0" smtClean="0"/>
              <a:t>bases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1371600" y="9906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</a:pPr>
            <a:endParaRPr lang="en-US" sz="3200" dirty="0">
              <a:solidFill>
                <a:schemeClr val="tx2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</a:pPr>
            <a:r>
              <a:rPr lang="en-US" sz="3200" dirty="0">
                <a:solidFill>
                  <a:schemeClr val="tx2"/>
                </a:solidFill>
              </a:rPr>
              <a:t>	</a:t>
            </a:r>
            <a:r>
              <a:rPr lang="en-US" sz="2400" dirty="0">
                <a:solidFill>
                  <a:schemeClr val="tx2"/>
                </a:solidFill>
              </a:rPr>
              <a:t>                 </a:t>
            </a:r>
            <a:r>
              <a:rPr lang="en-US" sz="2400" b="1" dirty="0">
                <a:solidFill>
                  <a:srgbClr val="FF0066"/>
                </a:solidFill>
              </a:rPr>
              <a:t>acid      </a:t>
            </a:r>
            <a:r>
              <a:rPr lang="en-US" sz="2400" b="1" dirty="0">
                <a:solidFill>
                  <a:schemeClr val="accent2"/>
                </a:solidFill>
              </a:rPr>
              <a:t>base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endParaRPr lang="en-US" sz="3200" dirty="0" smtClean="0">
              <a:solidFill>
                <a:schemeClr val="accent2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200" dirty="0" smtClean="0">
                <a:solidFill>
                  <a:schemeClr val="accent2"/>
                </a:solidFill>
              </a:rPr>
              <a:t>Conjugate acid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>
                <a:solidFill>
                  <a:schemeClr val="tx2"/>
                </a:solidFill>
              </a:rPr>
              <a:t>–</a:t>
            </a:r>
            <a:r>
              <a:rPr lang="en-US" sz="3200" dirty="0">
                <a:solidFill>
                  <a:schemeClr val="tx2"/>
                </a:solidFill>
              </a:rPr>
              <a:t> what the base becomes after it accepts a proton.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Conjugate </a:t>
            </a:r>
            <a:r>
              <a:rPr lang="en-US" sz="3200" dirty="0" smtClean="0">
                <a:solidFill>
                  <a:schemeClr val="accent2"/>
                </a:solidFill>
              </a:rPr>
              <a:t>base</a:t>
            </a:r>
            <a:r>
              <a:rPr lang="en-US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>
                <a:solidFill>
                  <a:schemeClr val="tx2"/>
                </a:solidFill>
              </a:rPr>
              <a:t>– what the acid becomes after it donates its proton</a:t>
            </a: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Conjugate </a:t>
            </a:r>
            <a:r>
              <a:rPr lang="en-US" sz="3200" dirty="0" smtClean="0">
                <a:solidFill>
                  <a:schemeClr val="accent2"/>
                </a:solidFill>
              </a:rPr>
              <a:t>acid-base pair</a:t>
            </a:r>
            <a:r>
              <a:rPr lang="en-US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>
                <a:solidFill>
                  <a:schemeClr val="tx2"/>
                </a:solidFill>
              </a:rPr>
              <a:t>– the acid and base on the opposite sides of the equation</a:t>
            </a:r>
            <a:endParaRPr lang="en-US" sz="2400" b="1" dirty="0">
              <a:solidFill>
                <a:srgbClr val="FF0066"/>
              </a:solidFill>
            </a:endParaRP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5181600" y="1676400"/>
            <a:ext cx="160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chemeClr val="accent2"/>
                </a:solidFill>
              </a:rPr>
              <a:t>base</a:t>
            </a:r>
            <a:r>
              <a:rPr lang="en-US" sz="2400" b="1" dirty="0">
                <a:solidFill>
                  <a:srgbClr val="FF0066"/>
                </a:solidFill>
              </a:rPr>
              <a:t>    acid</a:t>
            </a:r>
          </a:p>
        </p:txBody>
      </p:sp>
      <p:sp>
        <p:nvSpPr>
          <p:cNvPr id="171013" name="Freeform 5"/>
          <p:cNvSpPr>
            <a:spLocks/>
          </p:cNvSpPr>
          <p:nvPr/>
        </p:nvSpPr>
        <p:spPr bwMode="auto">
          <a:xfrm>
            <a:off x="3505200" y="457200"/>
            <a:ext cx="1905000" cy="6096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0" y="0"/>
              </a:cxn>
              <a:cxn ang="0">
                <a:pos x="1200" y="0"/>
              </a:cxn>
              <a:cxn ang="0">
                <a:pos x="1200" y="288"/>
              </a:cxn>
            </a:cxnLst>
            <a:rect l="0" t="0" r="r" b="b"/>
            <a:pathLst>
              <a:path w="1200" h="288">
                <a:moveTo>
                  <a:pt x="0" y="288"/>
                </a:moveTo>
                <a:lnTo>
                  <a:pt x="0" y="0"/>
                </a:lnTo>
                <a:lnTo>
                  <a:pt x="1200" y="0"/>
                </a:lnTo>
                <a:lnTo>
                  <a:pt x="1200" y="288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71014" name="Freeform 6"/>
          <p:cNvSpPr>
            <a:spLocks/>
          </p:cNvSpPr>
          <p:nvPr/>
        </p:nvSpPr>
        <p:spPr bwMode="auto">
          <a:xfrm>
            <a:off x="4419600" y="609600"/>
            <a:ext cx="1981200" cy="4572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0" y="0"/>
              </a:cxn>
              <a:cxn ang="0">
                <a:pos x="1344" y="0"/>
              </a:cxn>
              <a:cxn ang="0">
                <a:pos x="1344" y="288"/>
              </a:cxn>
            </a:cxnLst>
            <a:rect l="0" t="0" r="r" b="b"/>
            <a:pathLst>
              <a:path w="1344" h="288">
                <a:moveTo>
                  <a:pt x="0" y="288"/>
                </a:moveTo>
                <a:lnTo>
                  <a:pt x="0" y="0"/>
                </a:lnTo>
                <a:lnTo>
                  <a:pt x="1344" y="0"/>
                </a:lnTo>
                <a:lnTo>
                  <a:pt x="1344" y="288"/>
                </a:lnTo>
              </a:path>
            </a:pathLst>
          </a:custGeom>
          <a:noFill/>
          <a:ln w="28575" cmpd="sng">
            <a:solidFill>
              <a:schemeClr val="folHlink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065463" y="1020763"/>
            <a:ext cx="3816350" cy="579437"/>
            <a:chOff x="1931" y="643"/>
            <a:chExt cx="2310" cy="365"/>
          </a:xfrm>
        </p:grpSpPr>
        <p:sp>
          <p:nvSpPr>
            <p:cNvPr id="171016" name="Text Box 8"/>
            <p:cNvSpPr txBox="1">
              <a:spLocks noChangeArrowheads="1"/>
            </p:cNvSpPr>
            <p:nvPr/>
          </p:nvSpPr>
          <p:spPr bwMode="auto">
            <a:xfrm>
              <a:off x="1931" y="643"/>
              <a:ext cx="231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3200" dirty="0">
                  <a:solidFill>
                    <a:schemeClr val="tx1"/>
                  </a:solidFill>
                </a:rPr>
                <a:t> HA + B       A</a:t>
              </a:r>
              <a:r>
                <a:rPr lang="en-US" sz="3200" baseline="30000" dirty="0">
                  <a:solidFill>
                    <a:schemeClr val="tx1"/>
                  </a:solidFill>
                </a:rPr>
                <a:t>-</a:t>
              </a:r>
              <a:r>
                <a:rPr lang="en-US" sz="3200" dirty="0">
                  <a:solidFill>
                    <a:schemeClr val="tx1"/>
                  </a:solidFill>
                </a:rPr>
                <a:t> + HB</a:t>
              </a:r>
              <a:r>
                <a:rPr lang="en-US" sz="3200" baseline="30000" dirty="0">
                  <a:solidFill>
                    <a:schemeClr val="tx1"/>
                  </a:solidFill>
                </a:rPr>
                <a:t>+</a:t>
              </a:r>
            </a:p>
          </p:txBody>
        </p:sp>
        <p:pic>
          <p:nvPicPr>
            <p:cNvPr id="171017" name="Picture 9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05" y="752"/>
              <a:ext cx="480" cy="167"/>
            </a:xfrm>
            <a:prstGeom prst="rect">
              <a:avLst/>
            </a:prstGeom>
            <a:noFill/>
          </p:spPr>
        </p:pic>
      </p:grpSp>
      <p:sp>
        <p:nvSpPr>
          <p:cNvPr id="171018" name="Rectangle 10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1371600" y="1295400"/>
            <a:ext cx="7315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endParaRPr lang="en-US" sz="3200" baseline="30000">
              <a:solidFill>
                <a:schemeClr val="tx2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48000" y="1020763"/>
            <a:ext cx="3817938" cy="579437"/>
            <a:chOff x="1910" y="108"/>
            <a:chExt cx="2405" cy="365"/>
          </a:xfrm>
        </p:grpSpPr>
        <p:sp>
          <p:nvSpPr>
            <p:cNvPr id="172037" name="Text Box 5"/>
            <p:cNvSpPr txBox="1">
              <a:spLocks noChangeArrowheads="1"/>
            </p:cNvSpPr>
            <p:nvPr/>
          </p:nvSpPr>
          <p:spPr bwMode="auto">
            <a:xfrm>
              <a:off x="1910" y="108"/>
              <a:ext cx="240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3200" dirty="0">
                  <a:solidFill>
                    <a:schemeClr val="tx1"/>
                  </a:solidFill>
                </a:rPr>
                <a:t>HA + B        A</a:t>
              </a:r>
              <a:r>
                <a:rPr lang="en-US" sz="3200" baseline="30000" dirty="0">
                  <a:solidFill>
                    <a:schemeClr val="tx1"/>
                  </a:solidFill>
                </a:rPr>
                <a:t>-</a:t>
              </a:r>
              <a:r>
                <a:rPr lang="en-US" sz="3200" dirty="0">
                  <a:solidFill>
                    <a:schemeClr val="tx1"/>
                  </a:solidFill>
                </a:rPr>
                <a:t> + HB</a:t>
              </a:r>
              <a:r>
                <a:rPr lang="en-US" sz="3200" baseline="30000" dirty="0">
                  <a:solidFill>
                    <a:schemeClr val="tx1"/>
                  </a:solidFill>
                </a:rPr>
                <a:t>+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pic>
          <p:nvPicPr>
            <p:cNvPr id="172038" name="Picture 6" descr="equi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32" y="192"/>
              <a:ext cx="480" cy="167"/>
            </a:xfrm>
            <a:prstGeom prst="rect">
              <a:avLst/>
            </a:prstGeom>
            <a:noFill/>
          </p:spPr>
        </p:pic>
      </p:grpSp>
      <p:sp>
        <p:nvSpPr>
          <p:cNvPr id="172039" name="Rectangle 7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72040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r>
              <a:rPr lang="en-US" dirty="0" smtClean="0"/>
              <a:t>Acid-base dissociation</a:t>
            </a:r>
            <a:endParaRPr lang="en-US" dirty="0"/>
          </a:p>
        </p:txBody>
      </p:sp>
      <p:sp>
        <p:nvSpPr>
          <p:cNvPr id="17204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8001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reversible arrow isn’t always written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Some acids or bases essentially dissociate </a:t>
            </a:r>
            <a:r>
              <a:rPr lang="en-US" sz="2400" dirty="0"/>
              <a:t>100%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One way arrow is used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HCl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 err="1">
                <a:sym typeface="Symbol" pitchFamily="18" charset="2"/>
              </a:rPr>
              <a:t>Cl</a:t>
            </a:r>
            <a:r>
              <a:rPr lang="en-US" baseline="30000" dirty="0">
                <a:sym typeface="Symbol" pitchFamily="18" charset="2"/>
              </a:rPr>
              <a:t>-</a:t>
            </a:r>
            <a:r>
              <a:rPr lang="en-US" dirty="0">
                <a:sym typeface="Symbol" pitchFamily="18" charset="2"/>
              </a:rPr>
              <a:t> + H</a:t>
            </a:r>
            <a:r>
              <a:rPr lang="en-US" baseline="-25000" dirty="0">
                <a:sym typeface="Symbol" pitchFamily="18" charset="2"/>
              </a:rPr>
              <a:t>3</a:t>
            </a:r>
            <a:r>
              <a:rPr lang="en-US" dirty="0">
                <a:sym typeface="Symbol" pitchFamily="18" charset="2"/>
              </a:rPr>
              <a:t>O</a:t>
            </a:r>
            <a:r>
              <a:rPr lang="en-US" baseline="30000" dirty="0">
                <a:sym typeface="Symbol" pitchFamily="18" charset="2"/>
              </a:rPr>
              <a:t>+</a:t>
            </a:r>
            <a:r>
              <a:rPr lang="en-US" dirty="0">
                <a:sym typeface="Symbol" pitchFamily="18" charset="2"/>
              </a:rPr>
              <a:t>   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All of the </a:t>
            </a:r>
            <a:r>
              <a:rPr lang="en-US" dirty="0" err="1">
                <a:sym typeface="Symbol" pitchFamily="18" charset="2"/>
              </a:rPr>
              <a:t>HCl</a:t>
            </a:r>
            <a:r>
              <a:rPr lang="en-US" dirty="0">
                <a:sym typeface="Symbol" pitchFamily="18" charset="2"/>
              </a:rPr>
              <a:t> is converted to </a:t>
            </a:r>
            <a:r>
              <a:rPr lang="en-US" dirty="0" err="1">
                <a:sym typeface="Symbol" pitchFamily="18" charset="2"/>
              </a:rPr>
              <a:t>Cl</a:t>
            </a:r>
            <a:r>
              <a:rPr lang="en-US" baseline="30000" dirty="0">
                <a:sym typeface="Symbol" pitchFamily="18" charset="2"/>
              </a:rPr>
              <a:t>-</a:t>
            </a:r>
            <a:endParaRPr lang="en-US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dirty="0" err="1">
                <a:sym typeface="Symbol" pitchFamily="18" charset="2"/>
              </a:rPr>
              <a:t>HCl</a:t>
            </a:r>
            <a:r>
              <a:rPr lang="en-US" dirty="0">
                <a:sym typeface="Symbol" pitchFamily="18" charset="2"/>
              </a:rPr>
              <a:t> is called a </a:t>
            </a:r>
            <a:r>
              <a:rPr lang="en-US" b="1" dirty="0">
                <a:solidFill>
                  <a:schemeClr val="accent2"/>
                </a:solidFill>
                <a:sym typeface="Symbol" pitchFamily="18" charset="2"/>
              </a:rPr>
              <a:t>strong acid </a:t>
            </a:r>
            <a:r>
              <a:rPr lang="en-US" dirty="0">
                <a:sym typeface="Symbol" pitchFamily="18" charset="2"/>
              </a:rPr>
              <a:t>– an acid that dissociates 100%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2"/>
                </a:solidFill>
                <a:sym typeface="Symbol" pitchFamily="18" charset="2"/>
              </a:rPr>
              <a:t>Weak acid</a:t>
            </a:r>
            <a:r>
              <a:rPr lang="en-US" dirty="0">
                <a:sym typeface="Symbol" pitchFamily="18" charset="2"/>
              </a:rPr>
              <a:t> - one which does not dissociate 100%</a:t>
            </a:r>
            <a:endParaRPr lang="en-US" baseline="30000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Documents and Settings\LaserWords.IBM-0FBAE1DAD46\Desktop\Art\Ch08\Color Labeled\den11102_0802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000100" y="1044575"/>
            <a:ext cx="4108450" cy="581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7158" name="Rectangle 6"/>
          <p:cNvSpPr>
            <a:spLocks noChangeArrowheads="1"/>
          </p:cNvSpPr>
          <p:nvPr/>
        </p:nvSpPr>
        <p:spPr bwMode="auto">
          <a:xfrm rot="-5400000">
            <a:off x="-2400300" y="29337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8.1 Acids and Bases</a:t>
            </a:r>
          </a:p>
        </p:txBody>
      </p:sp>
      <p:sp>
        <p:nvSpPr>
          <p:cNvPr id="177159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r>
              <a:rPr lang="en-US" dirty="0"/>
              <a:t>Conjugate </a:t>
            </a:r>
            <a:r>
              <a:rPr lang="en-US" dirty="0" smtClean="0"/>
              <a:t>acid-base pairs</a:t>
            </a:r>
            <a:endParaRPr lang="en-US" dirty="0"/>
          </a:p>
        </p:txBody>
      </p:sp>
      <p:sp>
        <p:nvSpPr>
          <p:cNvPr id="17716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5410200" y="1143000"/>
            <a:ext cx="3505200" cy="5029200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dirty="0"/>
              <a:t>Which acid is stronger: 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HF or HCN?    </a:t>
            </a:r>
            <a:r>
              <a:rPr lang="en-US" b="1" dirty="0">
                <a:solidFill>
                  <a:srgbClr val="FF0066"/>
                </a:solidFill>
              </a:rPr>
              <a:t>HF</a:t>
            </a:r>
          </a:p>
          <a:p>
            <a:pPr>
              <a:spcBef>
                <a:spcPct val="50000"/>
              </a:spcBef>
              <a:buClrTx/>
            </a:pPr>
            <a:r>
              <a:rPr lang="en-US" dirty="0"/>
              <a:t>Which base is stronger: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dirty="0"/>
              <a:t>CN</a:t>
            </a:r>
            <a:r>
              <a:rPr lang="en-US" baseline="30000" dirty="0"/>
              <a:t>-</a:t>
            </a:r>
            <a:r>
              <a:rPr lang="en-US" dirty="0"/>
              <a:t> or H</a:t>
            </a:r>
            <a:r>
              <a:rPr lang="en-US" baseline="-25000" dirty="0"/>
              <a:t>2</a:t>
            </a:r>
            <a:r>
              <a:rPr lang="en-US" dirty="0"/>
              <a:t>O?  </a:t>
            </a:r>
            <a:r>
              <a:rPr lang="en-US" b="1" dirty="0" smtClean="0">
                <a:solidFill>
                  <a:schemeClr val="accent2"/>
                </a:solidFill>
              </a:rPr>
              <a:t>CN </a:t>
            </a:r>
            <a:r>
              <a:rPr lang="en-US" sz="3600" b="1" baseline="30000" dirty="0">
                <a:solidFill>
                  <a:schemeClr val="accent2"/>
                </a:solidFill>
              </a:rPr>
              <a:t>-</a:t>
            </a:r>
          </a:p>
        </p:txBody>
      </p:sp>
      <p:sp>
        <p:nvSpPr>
          <p:cNvPr id="177163" name="Rectangle 11"/>
          <p:cNvSpPr>
            <a:spLocks noChangeArrowheads="1"/>
          </p:cNvSpPr>
          <p:nvPr/>
        </p:nvSpPr>
        <p:spPr bwMode="auto">
          <a:xfrm>
            <a:off x="2214546" y="3429000"/>
            <a:ext cx="381000" cy="228600"/>
          </a:xfrm>
          <a:prstGeom prst="rect">
            <a:avLst/>
          </a:prstGeom>
          <a:noFill/>
          <a:ln w="28575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77164" name="Rectangle 12"/>
          <p:cNvSpPr>
            <a:spLocks noChangeArrowheads="1"/>
          </p:cNvSpPr>
          <p:nvPr/>
        </p:nvSpPr>
        <p:spPr bwMode="auto">
          <a:xfrm>
            <a:off x="2214546" y="5286388"/>
            <a:ext cx="457200" cy="228600"/>
          </a:xfrm>
          <a:prstGeom prst="rect">
            <a:avLst/>
          </a:prstGeom>
          <a:noFill/>
          <a:ln w="28575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77165" name="Rectangle 13"/>
          <p:cNvSpPr>
            <a:spLocks noChangeArrowheads="1"/>
          </p:cNvSpPr>
          <p:nvPr/>
        </p:nvSpPr>
        <p:spPr bwMode="auto">
          <a:xfrm>
            <a:off x="3214678" y="2285992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77166" name="Rectangle 14"/>
          <p:cNvSpPr>
            <a:spLocks noChangeArrowheads="1"/>
          </p:cNvSpPr>
          <p:nvPr/>
        </p:nvSpPr>
        <p:spPr bwMode="auto">
          <a:xfrm>
            <a:off x="3214678" y="5286388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1371600" y="533400"/>
            <a:ext cx="7162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</a:pPr>
            <a:endParaRPr lang="en-US" sz="3200">
              <a:solidFill>
                <a:schemeClr val="tx2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endParaRPr lang="en-US" sz="3200">
              <a:solidFill>
                <a:schemeClr val="tx2"/>
              </a:solidFill>
              <a:sym typeface="Symbol" pitchFamily="18" charset="2"/>
            </a:endParaRPr>
          </a:p>
        </p:txBody>
      </p:sp>
      <p:sp>
        <p:nvSpPr>
          <p:cNvPr id="183304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066800"/>
          </a:xfrm>
        </p:spPr>
        <p:txBody>
          <a:bodyPr/>
          <a:lstStyle/>
          <a:p>
            <a:r>
              <a:rPr lang="en-US" dirty="0"/>
              <a:t>8.2  pH: A </a:t>
            </a:r>
            <a:r>
              <a:rPr lang="en-US" dirty="0" smtClean="0"/>
              <a:t>measurement scale </a:t>
            </a:r>
            <a:r>
              <a:rPr lang="en-US" dirty="0"/>
              <a:t>for </a:t>
            </a:r>
            <a:r>
              <a:rPr lang="en-US" dirty="0" smtClean="0"/>
              <a:t>acids </a:t>
            </a:r>
            <a:r>
              <a:rPr lang="en-US" dirty="0"/>
              <a:t>and </a:t>
            </a:r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18330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pH scale</a:t>
            </a:r>
            <a:r>
              <a:rPr lang="en-US" dirty="0"/>
              <a:t> – a scale that indicates the acidity or </a:t>
            </a:r>
            <a:r>
              <a:rPr lang="en-US" dirty="0" err="1"/>
              <a:t>basicity</a:t>
            </a:r>
            <a:r>
              <a:rPr lang="en-US" dirty="0"/>
              <a:t> of a solution</a:t>
            </a:r>
          </a:p>
          <a:p>
            <a:pPr lvl="1"/>
            <a:r>
              <a:rPr lang="en-US" dirty="0"/>
              <a:t>Ranges from 0 (very acidic) to 14 (very basic)</a:t>
            </a:r>
          </a:p>
          <a:p>
            <a:r>
              <a:rPr lang="en-US" dirty="0"/>
              <a:t>The pH scale is rather similar to the temperature scale assigning relative values of hot and cold </a:t>
            </a:r>
          </a:p>
          <a:p>
            <a:r>
              <a:rPr lang="en-US" dirty="0"/>
              <a:t>The pH of a solution is defined as:</a:t>
            </a:r>
          </a:p>
        </p:txBody>
      </p:sp>
      <p:sp>
        <p:nvSpPr>
          <p:cNvPr id="183307" name="Text Box 11"/>
          <p:cNvSpPr txBox="1">
            <a:spLocks noChangeArrowheads="1"/>
          </p:cNvSpPr>
          <p:nvPr/>
        </p:nvSpPr>
        <p:spPr bwMode="auto">
          <a:xfrm>
            <a:off x="3000364" y="5572140"/>
            <a:ext cx="3048000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tx1"/>
                </a:solidFill>
              </a:rPr>
              <a:t>pH = -log[H</a:t>
            </a:r>
            <a:r>
              <a:rPr lang="en-US" sz="3200" baseline="-25000">
                <a:solidFill>
                  <a:schemeClr val="tx1"/>
                </a:solidFill>
              </a:rPr>
              <a:t>3</a:t>
            </a:r>
            <a:r>
              <a:rPr lang="en-US" sz="3200">
                <a:solidFill>
                  <a:schemeClr val="tx1"/>
                </a:solidFill>
              </a:rPr>
              <a:t>O</a:t>
            </a:r>
            <a:r>
              <a:rPr lang="en-US" sz="3200" baseline="30000">
                <a:solidFill>
                  <a:schemeClr val="tx1"/>
                </a:solidFill>
              </a:rPr>
              <a:t>+</a:t>
            </a:r>
            <a:r>
              <a:rPr lang="en-US" sz="3200">
                <a:solidFill>
                  <a:schemeClr val="tx1"/>
                </a:solidFill>
              </a:rPr>
              <a:t>]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1524000" y="1524000"/>
            <a:ext cx="7620000" cy="4648200"/>
          </a:xfrm>
        </p:spPr>
        <p:txBody>
          <a:bodyPr/>
          <a:lstStyle/>
          <a:p>
            <a:r>
              <a:rPr lang="en-US" dirty="0"/>
              <a:t>Use these observations to develop a concept of pH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know one concentration, can calculate the other</a:t>
            </a:r>
          </a:p>
          <a:p>
            <a:pPr lvl="1"/>
            <a:r>
              <a:rPr lang="en-US" dirty="0"/>
              <a:t>if add an acid, 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 </a:t>
            </a:r>
            <a:r>
              <a:rPr lang="en-US" dirty="0">
                <a:sym typeface="Symbol" pitchFamily="18" charset="2"/>
              </a:rPr>
              <a:t> and [OH</a:t>
            </a:r>
            <a:r>
              <a:rPr lang="en-US" baseline="30000" dirty="0">
                <a:sym typeface="Symbol" pitchFamily="18" charset="2"/>
              </a:rPr>
              <a:t>-</a:t>
            </a:r>
            <a:r>
              <a:rPr lang="en-US" dirty="0">
                <a:sym typeface="Symbol" pitchFamily="18" charset="2"/>
              </a:rPr>
              <a:t>] </a:t>
            </a:r>
          </a:p>
          <a:p>
            <a:pPr lvl="1"/>
            <a:r>
              <a:rPr lang="en-US" dirty="0">
                <a:sym typeface="Symbol" pitchFamily="18" charset="2"/>
              </a:rPr>
              <a:t>if add a base, [OH</a:t>
            </a:r>
            <a:r>
              <a:rPr lang="en-US" baseline="30000" dirty="0">
                <a:sym typeface="Symbol" pitchFamily="18" charset="2"/>
              </a:rPr>
              <a:t>-</a:t>
            </a:r>
            <a:r>
              <a:rPr lang="en-US" dirty="0">
                <a:sym typeface="Symbol" pitchFamily="18" charset="2"/>
              </a:rPr>
              <a:t>]  and </a:t>
            </a:r>
            <a:r>
              <a:rPr lang="en-US" dirty="0"/>
              <a:t>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 </a:t>
            </a:r>
            <a:r>
              <a:rPr lang="en-US" dirty="0">
                <a:sym typeface="Symbol" pitchFamily="18" charset="2"/>
              </a:rPr>
              <a:t></a:t>
            </a:r>
          </a:p>
          <a:p>
            <a:pPr lvl="1"/>
            <a:r>
              <a:rPr lang="en-US" dirty="0"/>
              <a:t>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 </a:t>
            </a:r>
            <a:r>
              <a:rPr lang="en-US" dirty="0">
                <a:solidFill>
                  <a:schemeClr val="accent2"/>
                </a:solidFill>
              </a:rPr>
              <a:t>=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[OH</a:t>
            </a:r>
            <a:r>
              <a:rPr lang="en-US" baseline="30000" dirty="0">
                <a:sym typeface="Symbol" pitchFamily="18" charset="2"/>
              </a:rPr>
              <a:t>-</a:t>
            </a:r>
            <a:r>
              <a:rPr lang="en-US" dirty="0">
                <a:sym typeface="Symbol" pitchFamily="18" charset="2"/>
              </a:rPr>
              <a:t>] when </a:t>
            </a:r>
            <a:r>
              <a:rPr lang="en-US" dirty="0">
                <a:solidFill>
                  <a:schemeClr val="accent2"/>
                </a:solidFill>
                <a:sym typeface="Symbol" pitchFamily="18" charset="2"/>
              </a:rPr>
              <a:t>equal</a:t>
            </a:r>
            <a:r>
              <a:rPr lang="en-US" dirty="0">
                <a:sym typeface="Symbol" pitchFamily="18" charset="2"/>
              </a:rPr>
              <a:t> amounts of acid and base are </a:t>
            </a:r>
            <a:r>
              <a:rPr lang="en-US" dirty="0" smtClean="0">
                <a:sym typeface="Symbol" pitchFamily="18" charset="2"/>
              </a:rPr>
              <a:t>present</a:t>
            </a:r>
            <a:endParaRPr lang="en-US" dirty="0">
              <a:sym typeface="Symbol" pitchFamily="18" charset="2"/>
            </a:endParaRPr>
          </a:p>
        </p:txBody>
      </p:sp>
      <p:sp>
        <p:nvSpPr>
          <p:cNvPr id="184329" name="Rectangle 9"/>
          <p:cNvSpPr>
            <a:spLocks noChangeArrowheads="1"/>
          </p:cNvSpPr>
          <p:nvPr/>
        </p:nvSpPr>
        <p:spPr bwMode="auto">
          <a:xfrm rot="-5400000">
            <a:off x="-2514600" y="28194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8.2 pH: A Measurement Scale for Acids and Bases</a:t>
            </a:r>
          </a:p>
        </p:txBody>
      </p:sp>
      <p:sp>
        <p:nvSpPr>
          <p:cNvPr id="184332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definition </a:t>
            </a:r>
            <a:r>
              <a:rPr lang="en-US" dirty="0"/>
              <a:t>of pH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7620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pH of a solution can be: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Calculated </a:t>
            </a:r>
            <a:r>
              <a:rPr lang="en-US" dirty="0"/>
              <a:t>if the concentration of either is known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</a:t>
            </a:r>
            <a:r>
              <a:rPr lang="en-US" sz="2800" dirty="0">
                <a:sym typeface="Symbol" pitchFamily="18" charset="2"/>
              </a:rPr>
              <a:t> 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[OH</a:t>
            </a:r>
            <a:r>
              <a:rPr lang="en-US" sz="2800" baseline="30000" dirty="0">
                <a:sym typeface="Symbol" pitchFamily="18" charset="2"/>
              </a:rPr>
              <a:t>-</a:t>
            </a:r>
            <a:r>
              <a:rPr lang="en-US" sz="2800" dirty="0">
                <a:sym typeface="Symbol" pitchFamily="18" charset="2"/>
              </a:rPr>
              <a:t>]</a:t>
            </a:r>
            <a:r>
              <a:rPr lang="en-US" dirty="0">
                <a:sym typeface="Symbol" pitchFamily="18" charset="2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Approximated using indicator / pH paper that develops a color related to the solution pH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Measured using a pH meter whose sensor measures an electrical property of the solution that is proportional to pH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236547" name="Rectangle 3"/>
          <p:cNvSpPr>
            <a:spLocks noChangeArrowheads="1"/>
          </p:cNvSpPr>
          <p:nvPr/>
        </p:nvSpPr>
        <p:spPr bwMode="auto">
          <a:xfrm rot="-5400000">
            <a:off x="-2514600" y="28194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8.2 pH: A Measurement Scale for Acids and Bases</a:t>
            </a:r>
          </a:p>
        </p:txBody>
      </p:sp>
      <p:sp>
        <p:nvSpPr>
          <p:cNvPr id="23655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/>
          <a:lstStyle/>
          <a:p>
            <a:r>
              <a:rPr lang="en-US" dirty="0"/>
              <a:t>Measuring pH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r>
              <a:rPr lang="en-US" dirty="0"/>
              <a:t>The pH </a:t>
            </a:r>
            <a:r>
              <a:rPr lang="en-US" dirty="0" smtClean="0"/>
              <a:t>scale</a:t>
            </a:r>
            <a:endParaRPr lang="en-US" dirty="0"/>
          </a:p>
        </p:txBody>
      </p:sp>
      <p:sp>
        <p:nvSpPr>
          <p:cNvPr id="244740" name="Rectangle 4"/>
          <p:cNvSpPr>
            <a:spLocks noChangeArrowheads="1"/>
          </p:cNvSpPr>
          <p:nvPr/>
        </p:nvSpPr>
        <p:spPr bwMode="auto">
          <a:xfrm rot="-5400000">
            <a:off x="-2514600" y="28194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8.2 pH: A Measurement Scale for Acids and Bases</a:t>
            </a:r>
          </a:p>
        </p:txBody>
      </p:sp>
      <p:pic>
        <p:nvPicPr>
          <p:cNvPr id="5" name="Picture 4" descr="den11102_08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026009"/>
            <a:ext cx="3346452" cy="583199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2133600" y="1066800"/>
            <a:ext cx="2667000" cy="2895600"/>
          </a:xfrm>
          <a:prstGeom prst="rect">
            <a:avLst/>
          </a:prstGeom>
          <a:gradFill rotWithShape="0">
            <a:gsLst>
              <a:gs pos="0">
                <a:srgbClr val="FF0066"/>
              </a:gs>
              <a:gs pos="100000">
                <a:srgbClr val="FF0066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1 M	</a:t>
            </a:r>
            <a:r>
              <a:rPr lang="en-US" sz="2400" baseline="30000" dirty="0">
                <a:solidFill>
                  <a:schemeClr val="tx1"/>
                </a:solidFill>
              </a:rPr>
              <a:t>	</a:t>
            </a:r>
            <a:r>
              <a:rPr lang="en-US" sz="2400" dirty="0">
                <a:solidFill>
                  <a:schemeClr val="tx1"/>
                </a:solidFill>
              </a:rPr>
              <a:t>0.00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100 </a:t>
            </a:r>
            <a:r>
              <a:rPr lang="en-US" sz="2400" dirty="0" err="1" smtClean="0">
                <a:solidFill>
                  <a:schemeClr val="tx1"/>
                </a:solidFill>
              </a:rPr>
              <a:t>mM</a:t>
            </a:r>
            <a:r>
              <a:rPr lang="en-US" sz="2400" dirty="0">
                <a:solidFill>
                  <a:schemeClr val="tx1"/>
                </a:solidFill>
              </a:rPr>
              <a:t>	1.00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10 </a:t>
            </a:r>
            <a:r>
              <a:rPr lang="en-US" sz="2400" dirty="0" err="1" smtClean="0">
                <a:solidFill>
                  <a:schemeClr val="tx1"/>
                </a:solidFill>
              </a:rPr>
              <a:t>mM</a:t>
            </a:r>
            <a:r>
              <a:rPr lang="en-US" sz="2400" dirty="0">
                <a:solidFill>
                  <a:schemeClr val="tx1"/>
                </a:solidFill>
              </a:rPr>
              <a:t>	2.00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 </a:t>
            </a:r>
            <a:r>
              <a:rPr lang="en-US" sz="2400" dirty="0" err="1" smtClean="0">
                <a:solidFill>
                  <a:schemeClr val="tx1"/>
                </a:solidFill>
              </a:rPr>
              <a:t>mM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>
                <a:solidFill>
                  <a:schemeClr val="tx1"/>
                </a:solidFill>
              </a:rPr>
              <a:t>	3.00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100 </a:t>
            </a:r>
            <a:r>
              <a:rPr lang="en-US" sz="2400" dirty="0" err="1" smtClean="0">
                <a:solidFill>
                  <a:schemeClr val="tx1"/>
                </a:solidFill>
                <a:latin typeface="Symbol" pitchFamily="18" charset="2"/>
              </a:rPr>
              <a:t>m</a:t>
            </a:r>
            <a:r>
              <a:rPr lang="en-US" sz="2400" dirty="0" err="1" smtClean="0">
                <a:solidFill>
                  <a:schemeClr val="tx1"/>
                </a:solidFill>
              </a:rPr>
              <a:t>M</a:t>
            </a:r>
            <a:r>
              <a:rPr lang="en-US" sz="2400" dirty="0">
                <a:solidFill>
                  <a:schemeClr val="tx1"/>
                </a:solidFill>
              </a:rPr>
              <a:t>	4.00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10 </a:t>
            </a:r>
            <a:r>
              <a:rPr lang="en-US" sz="2400" dirty="0" err="1" smtClean="0">
                <a:latin typeface="Symbol" pitchFamily="18" charset="2"/>
              </a:rPr>
              <a:t>m</a:t>
            </a:r>
            <a:r>
              <a:rPr lang="en-US" sz="2400" dirty="0" err="1" smtClean="0"/>
              <a:t>M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	5.00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 </a:t>
            </a:r>
            <a:r>
              <a:rPr lang="en-US" sz="2400" dirty="0" err="1" smtClean="0">
                <a:latin typeface="Symbol" pitchFamily="18" charset="2"/>
              </a:rPr>
              <a:t>m</a:t>
            </a:r>
            <a:r>
              <a:rPr lang="en-US" sz="2400" dirty="0" err="1" smtClean="0"/>
              <a:t>M</a:t>
            </a:r>
            <a:r>
              <a:rPr lang="en-US" sz="2400" dirty="0" smtClean="0"/>
              <a:t> 	</a:t>
            </a:r>
            <a:r>
              <a:rPr lang="en-US" sz="2400" dirty="0">
                <a:solidFill>
                  <a:schemeClr val="tx1"/>
                </a:solidFill>
              </a:rPr>
              <a:t>	6.00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100 </a:t>
            </a:r>
            <a:r>
              <a:rPr lang="en-US" sz="2400" dirty="0" err="1" smtClean="0">
                <a:solidFill>
                  <a:schemeClr val="tx1"/>
                </a:solidFill>
              </a:rPr>
              <a:t>nL</a:t>
            </a:r>
            <a:r>
              <a:rPr lang="en-US" sz="2400" dirty="0">
                <a:solidFill>
                  <a:schemeClr val="tx1"/>
                </a:solidFill>
              </a:rPr>
              <a:t>	7.00</a:t>
            </a:r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2112962" y="228600"/>
            <a:ext cx="26733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For a strong acid</a:t>
            </a:r>
          </a:p>
          <a:p>
            <a:pPr algn="l"/>
            <a:r>
              <a:rPr lang="en-US" sz="2400" dirty="0" err="1">
                <a:solidFill>
                  <a:srgbClr val="FF0066"/>
                </a:solidFill>
              </a:rPr>
              <a:t>HCl</a:t>
            </a:r>
            <a:r>
              <a:rPr lang="en-US" sz="2400" dirty="0">
                <a:solidFill>
                  <a:srgbClr val="FF0066"/>
                </a:solidFill>
              </a:rPr>
              <a:t> molarity</a:t>
            </a:r>
            <a:r>
              <a:rPr lang="en-US" sz="2400" b="1" dirty="0">
                <a:solidFill>
                  <a:srgbClr val="0066FF"/>
                </a:solidFill>
              </a:rPr>
              <a:t>    </a:t>
            </a:r>
            <a:r>
              <a:rPr lang="en-US" sz="2400" dirty="0" smtClean="0">
                <a:solidFill>
                  <a:srgbClr val="FF0066"/>
                </a:solidFill>
              </a:rPr>
              <a:t>pH</a:t>
            </a:r>
            <a:endParaRPr lang="en-US" sz="2400" dirty="0">
              <a:solidFill>
                <a:srgbClr val="FF0066"/>
              </a:solidFill>
            </a:endParaRPr>
          </a:p>
        </p:txBody>
      </p:sp>
      <p:sp>
        <p:nvSpPr>
          <p:cNvPr id="186373" name="AutoShape 5"/>
          <p:cNvSpPr>
            <a:spLocks noChangeArrowheads="1"/>
          </p:cNvSpPr>
          <p:nvPr/>
        </p:nvSpPr>
        <p:spPr bwMode="auto">
          <a:xfrm rot="-10800000">
            <a:off x="1214414" y="1066800"/>
            <a:ext cx="842986" cy="2819400"/>
          </a:xfrm>
          <a:prstGeom prst="downArrow">
            <a:avLst>
              <a:gd name="adj1" fmla="val 50000"/>
              <a:gd name="adj2" fmla="val 132143"/>
            </a:avLst>
          </a:prstGeom>
          <a:gradFill rotWithShape="0">
            <a:gsLst>
              <a:gs pos="0">
                <a:srgbClr val="FF0066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en-US" sz="3200" dirty="0">
                <a:solidFill>
                  <a:schemeClr val="tx1"/>
                </a:solidFill>
              </a:rPr>
              <a:t>More Acidic</a:t>
            </a:r>
          </a:p>
        </p:txBody>
      </p:sp>
      <p:sp>
        <p:nvSpPr>
          <p:cNvPr id="186374" name="Rectangle 6"/>
          <p:cNvSpPr>
            <a:spLocks noChangeArrowheads="1"/>
          </p:cNvSpPr>
          <p:nvPr/>
        </p:nvSpPr>
        <p:spPr bwMode="auto">
          <a:xfrm>
            <a:off x="5715000" y="1066800"/>
            <a:ext cx="2743200" cy="28956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dirty="0" smtClean="0"/>
              <a:t>1 M 	</a:t>
            </a:r>
            <a:r>
              <a:rPr lang="en-US" sz="2400" baseline="30000" dirty="0">
                <a:solidFill>
                  <a:schemeClr val="tx1"/>
                </a:solidFill>
              </a:rPr>
              <a:t>	</a:t>
            </a:r>
            <a:r>
              <a:rPr lang="en-US" sz="2400" dirty="0">
                <a:solidFill>
                  <a:schemeClr val="tx1"/>
                </a:solidFill>
              </a:rPr>
              <a:t>14.00</a:t>
            </a:r>
          </a:p>
          <a:p>
            <a:r>
              <a:rPr lang="en-US" sz="2400" dirty="0" smtClean="0"/>
              <a:t>100 </a:t>
            </a:r>
            <a:r>
              <a:rPr lang="en-US" sz="2400" dirty="0" err="1" smtClean="0"/>
              <a:t>mM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	13.00</a:t>
            </a:r>
          </a:p>
          <a:p>
            <a:r>
              <a:rPr lang="en-US" sz="2400" dirty="0" smtClean="0"/>
              <a:t>10 </a:t>
            </a:r>
            <a:r>
              <a:rPr lang="en-US" sz="2400" dirty="0" err="1" smtClean="0"/>
              <a:t>mM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	12.00</a:t>
            </a:r>
          </a:p>
          <a:p>
            <a:r>
              <a:rPr lang="en-US" sz="2400" dirty="0" smtClean="0"/>
              <a:t>1 </a:t>
            </a:r>
            <a:r>
              <a:rPr lang="en-US" sz="2400" dirty="0" err="1" smtClean="0"/>
              <a:t>mM</a:t>
            </a:r>
            <a:r>
              <a:rPr lang="en-US" sz="2400" dirty="0" smtClean="0"/>
              <a:t> 	</a:t>
            </a:r>
            <a:r>
              <a:rPr lang="en-US" sz="2400" dirty="0">
                <a:solidFill>
                  <a:schemeClr val="tx1"/>
                </a:solidFill>
              </a:rPr>
              <a:t>	11.00</a:t>
            </a:r>
          </a:p>
          <a:p>
            <a:r>
              <a:rPr lang="en-US" sz="2400" dirty="0" smtClean="0"/>
              <a:t>100 </a:t>
            </a:r>
            <a:r>
              <a:rPr lang="en-US" sz="2400" dirty="0" err="1" smtClean="0">
                <a:latin typeface="Symbol" pitchFamily="18" charset="2"/>
              </a:rPr>
              <a:t>m</a:t>
            </a:r>
            <a:r>
              <a:rPr lang="en-US" sz="2400" dirty="0" err="1" smtClean="0"/>
              <a:t>M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	10.00</a:t>
            </a:r>
          </a:p>
          <a:p>
            <a:r>
              <a:rPr lang="en-US" sz="2400" dirty="0" smtClean="0"/>
              <a:t>10 </a:t>
            </a:r>
            <a:r>
              <a:rPr lang="en-US" sz="2400" dirty="0" err="1" smtClean="0">
                <a:latin typeface="Symbol" pitchFamily="18" charset="2"/>
              </a:rPr>
              <a:t>m</a:t>
            </a:r>
            <a:r>
              <a:rPr lang="en-US" sz="2400" dirty="0" err="1" smtClean="0"/>
              <a:t>M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	 9.00</a:t>
            </a:r>
          </a:p>
          <a:p>
            <a:r>
              <a:rPr lang="en-US" sz="2400" dirty="0" smtClean="0"/>
              <a:t>1 </a:t>
            </a:r>
            <a:r>
              <a:rPr lang="en-US" sz="2400" dirty="0" err="1" smtClean="0">
                <a:latin typeface="Symbol" pitchFamily="18" charset="2"/>
              </a:rPr>
              <a:t>m</a:t>
            </a:r>
            <a:r>
              <a:rPr lang="en-US" sz="2400" dirty="0" err="1" smtClean="0"/>
              <a:t>M</a:t>
            </a:r>
            <a:r>
              <a:rPr lang="en-US" sz="2400" dirty="0" smtClean="0"/>
              <a:t> 	</a:t>
            </a:r>
            <a:r>
              <a:rPr lang="en-US" sz="2400" dirty="0">
                <a:solidFill>
                  <a:schemeClr val="tx1"/>
                </a:solidFill>
              </a:rPr>
              <a:t>	 8.00</a:t>
            </a:r>
          </a:p>
          <a:p>
            <a:r>
              <a:rPr lang="en-US" sz="2400" dirty="0" smtClean="0"/>
              <a:t>100 </a:t>
            </a:r>
            <a:r>
              <a:rPr lang="en-US" sz="2400" dirty="0" err="1" smtClean="0"/>
              <a:t>nL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	 7.00</a:t>
            </a:r>
          </a:p>
        </p:txBody>
      </p:sp>
      <p:sp>
        <p:nvSpPr>
          <p:cNvPr id="186375" name="Text Box 7"/>
          <p:cNvSpPr txBox="1">
            <a:spLocks noChangeArrowheads="1"/>
          </p:cNvSpPr>
          <p:nvPr/>
        </p:nvSpPr>
        <p:spPr bwMode="auto">
          <a:xfrm>
            <a:off x="5715000" y="244475"/>
            <a:ext cx="2689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For a strong base</a:t>
            </a:r>
          </a:p>
          <a:p>
            <a:pPr algn="l"/>
            <a:r>
              <a:rPr lang="en-US" sz="2400" dirty="0" err="1">
                <a:solidFill>
                  <a:schemeClr val="accent2"/>
                </a:solidFill>
              </a:rPr>
              <a:t>NaOH</a:t>
            </a:r>
            <a:r>
              <a:rPr lang="en-US" sz="2400" dirty="0">
                <a:solidFill>
                  <a:schemeClr val="accent2"/>
                </a:solidFill>
              </a:rPr>
              <a:t> molarity</a:t>
            </a:r>
            <a:r>
              <a:rPr lang="en-US" sz="2400" b="1" dirty="0">
                <a:solidFill>
                  <a:srgbClr val="0066FF"/>
                </a:solidFill>
              </a:rPr>
              <a:t>   </a:t>
            </a:r>
            <a:r>
              <a:rPr lang="en-US" sz="2400" dirty="0">
                <a:solidFill>
                  <a:schemeClr val="accent2"/>
                </a:solidFill>
              </a:rPr>
              <a:t>pH</a:t>
            </a:r>
          </a:p>
        </p:txBody>
      </p:sp>
      <p:sp>
        <p:nvSpPr>
          <p:cNvPr id="186376" name="AutoShape 8"/>
          <p:cNvSpPr>
            <a:spLocks noChangeArrowheads="1"/>
          </p:cNvSpPr>
          <p:nvPr/>
        </p:nvSpPr>
        <p:spPr bwMode="auto">
          <a:xfrm rot="-5400000">
            <a:off x="3876680" y="2047872"/>
            <a:ext cx="2819400" cy="857256"/>
          </a:xfrm>
          <a:prstGeom prst="rightArrow">
            <a:avLst>
              <a:gd name="adj1" fmla="val 50000"/>
              <a:gd name="adj2" fmla="val 102778"/>
            </a:avLst>
          </a:prstGeom>
          <a:gradFill rotWithShape="0">
            <a:gsLst>
              <a:gs pos="0">
                <a:srgbClr val="0066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200" dirty="0">
                <a:solidFill>
                  <a:schemeClr val="tx1"/>
                </a:solidFill>
              </a:rPr>
              <a:t>More basic</a:t>
            </a:r>
          </a:p>
        </p:txBody>
      </p:sp>
      <p:sp>
        <p:nvSpPr>
          <p:cNvPr id="186377" name="Text Box 9"/>
          <p:cNvSpPr txBox="1">
            <a:spLocks noChangeArrowheads="1"/>
          </p:cNvSpPr>
          <p:nvPr/>
        </p:nvSpPr>
        <p:spPr bwMode="auto">
          <a:xfrm>
            <a:off x="2133600" y="4724400"/>
            <a:ext cx="6367490" cy="9556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tx1"/>
                </a:solidFill>
              </a:rPr>
              <a:t>Each 10 fold change in concentration changes the pH by one unit</a:t>
            </a:r>
          </a:p>
        </p:txBody>
      </p:sp>
      <p:sp>
        <p:nvSpPr>
          <p:cNvPr id="186380" name="Rectangle 12"/>
          <p:cNvSpPr>
            <a:spLocks noChangeArrowheads="1"/>
          </p:cNvSpPr>
          <p:nvPr/>
        </p:nvSpPr>
        <p:spPr bwMode="auto">
          <a:xfrm rot="-5400000">
            <a:off x="-2514600" y="28194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dirty="0">
                <a:solidFill>
                  <a:schemeClr val="bg2"/>
                </a:solidFill>
              </a:rPr>
              <a:t>8.2 pH: A Measurement Scale for Acids and Bases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8.3 Reactions </a:t>
            </a:r>
            <a:r>
              <a:rPr lang="en-US" dirty="0" smtClean="0"/>
              <a:t>between acids </a:t>
            </a:r>
            <a:r>
              <a:rPr lang="en-US" dirty="0"/>
              <a:t>and </a:t>
            </a:r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48600" cy="5029200"/>
          </a:xfrm>
          <a:ln/>
        </p:spPr>
        <p:txBody>
          <a:bodyPr/>
          <a:lstStyle/>
          <a:p>
            <a:r>
              <a:rPr lang="en-US" sz="2800" dirty="0" err="1" smtClean="0">
                <a:solidFill>
                  <a:schemeClr val="accent2"/>
                </a:solidFill>
              </a:rPr>
              <a:t>Neutralisation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reaction</a:t>
            </a:r>
            <a:r>
              <a:rPr lang="en-US" sz="2800" dirty="0"/>
              <a:t> – the reaction of an acid with a base to produce a salt and water</a:t>
            </a:r>
          </a:p>
          <a:p>
            <a:pPr algn="ctr">
              <a:lnSpc>
                <a:spcPct val="120000"/>
              </a:lnSpc>
              <a:buFontTx/>
              <a:buNone/>
            </a:pPr>
            <a:r>
              <a:rPr lang="en-US" sz="2800" dirty="0" err="1"/>
              <a:t>HCl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 + </a:t>
            </a:r>
            <a:r>
              <a:rPr lang="en-US" sz="2800" dirty="0" err="1"/>
              <a:t>NaOH</a:t>
            </a:r>
            <a:r>
              <a:rPr lang="en-US" sz="2800" dirty="0"/>
              <a:t>(</a:t>
            </a:r>
            <a:r>
              <a:rPr lang="en-US" sz="2800" dirty="0" err="1"/>
              <a:t>aq</a:t>
            </a:r>
            <a:r>
              <a:rPr lang="en-US" sz="2800" dirty="0"/>
              <a:t>) </a:t>
            </a:r>
            <a:r>
              <a:rPr lang="en-US" sz="2800" dirty="0">
                <a:solidFill>
                  <a:schemeClr val="folHlink"/>
                </a:solidFill>
                <a:sym typeface="Symbol" pitchFamily="18" charset="2"/>
              </a:rPr>
              <a:t> </a:t>
            </a:r>
            <a:r>
              <a:rPr lang="en-US" sz="2800" dirty="0" err="1">
                <a:sym typeface="Symbol" pitchFamily="18" charset="2"/>
              </a:rPr>
              <a:t>NaCl</a:t>
            </a:r>
            <a:r>
              <a:rPr lang="en-US" sz="2800" dirty="0">
                <a:sym typeface="Symbol" pitchFamily="18" charset="2"/>
              </a:rPr>
              <a:t>(</a:t>
            </a:r>
            <a:r>
              <a:rPr lang="en-US" sz="2800" dirty="0" err="1">
                <a:sym typeface="Symbol" pitchFamily="18" charset="2"/>
              </a:rPr>
              <a:t>aq</a:t>
            </a:r>
            <a:r>
              <a:rPr lang="en-US" sz="2800" dirty="0">
                <a:sym typeface="Symbol" pitchFamily="18" charset="2"/>
              </a:rPr>
              <a:t>) + H</a:t>
            </a:r>
            <a:r>
              <a:rPr lang="en-US" sz="2800" baseline="-25000" dirty="0">
                <a:sym typeface="Symbol" pitchFamily="18" charset="2"/>
              </a:rPr>
              <a:t>2</a:t>
            </a:r>
            <a:r>
              <a:rPr lang="en-US" sz="2800" dirty="0">
                <a:sym typeface="Symbol" pitchFamily="18" charset="2"/>
              </a:rPr>
              <a:t>O(l)</a:t>
            </a:r>
          </a:p>
          <a:p>
            <a:pPr>
              <a:lnSpc>
                <a:spcPct val="70000"/>
              </a:lnSpc>
              <a:spcBef>
                <a:spcPct val="10000"/>
              </a:spcBef>
              <a:buFontTx/>
              <a:buNone/>
            </a:pPr>
            <a:r>
              <a:rPr lang="en-US" sz="2800" dirty="0">
                <a:sym typeface="Symbol" pitchFamily="18" charset="2"/>
              </a:rPr>
              <a:t>          </a:t>
            </a:r>
            <a:r>
              <a:rPr lang="en-US" sz="2400" dirty="0">
                <a:solidFill>
                  <a:srgbClr val="FF0066"/>
                </a:solidFill>
                <a:sym typeface="Symbol" pitchFamily="18" charset="2"/>
              </a:rPr>
              <a:t>Acid</a:t>
            </a:r>
            <a:r>
              <a:rPr lang="en-US" sz="2400" dirty="0">
                <a:sym typeface="Symbol" pitchFamily="18" charset="2"/>
              </a:rPr>
              <a:t>              </a:t>
            </a:r>
            <a:r>
              <a:rPr lang="en-US" sz="2400" dirty="0">
                <a:solidFill>
                  <a:schemeClr val="accent2"/>
                </a:solidFill>
                <a:sym typeface="Symbol" pitchFamily="18" charset="2"/>
              </a:rPr>
              <a:t>Base</a:t>
            </a:r>
            <a:r>
              <a:rPr lang="en-US" sz="2400" dirty="0">
                <a:sym typeface="Symbol" pitchFamily="18" charset="2"/>
              </a:rPr>
              <a:t>                  Salt              Water</a:t>
            </a:r>
            <a:endParaRPr lang="en-US" sz="2800" dirty="0">
              <a:sym typeface="Symbol" pitchFamily="18" charset="2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ym typeface="Symbol" pitchFamily="18" charset="2"/>
              </a:rPr>
              <a:t>Break apart into ions: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>
                <a:sym typeface="Symbol" pitchFamily="18" charset="2"/>
              </a:rPr>
              <a:t>H</a:t>
            </a:r>
            <a:r>
              <a:rPr lang="en-US" sz="2800" baseline="30000" dirty="0">
                <a:sym typeface="Symbol" pitchFamily="18" charset="2"/>
              </a:rPr>
              <a:t>+</a:t>
            </a:r>
            <a:r>
              <a:rPr lang="en-US" sz="2800" dirty="0">
                <a:sym typeface="Symbol" pitchFamily="18" charset="2"/>
              </a:rPr>
              <a:t> + </a:t>
            </a:r>
            <a:r>
              <a:rPr lang="en-US" sz="2800" dirty="0" err="1">
                <a:sym typeface="Symbol" pitchFamily="18" charset="2"/>
              </a:rPr>
              <a:t>Cl</a:t>
            </a:r>
            <a:r>
              <a:rPr lang="en-US" sz="2800" baseline="30000" dirty="0">
                <a:sym typeface="Symbol" pitchFamily="18" charset="2"/>
              </a:rPr>
              <a:t>-</a:t>
            </a:r>
            <a:r>
              <a:rPr lang="en-US" sz="2800" dirty="0">
                <a:sym typeface="Symbol" pitchFamily="18" charset="2"/>
              </a:rPr>
              <a:t> + Na</a:t>
            </a:r>
            <a:r>
              <a:rPr lang="en-US" sz="2800" baseline="30000" dirty="0">
                <a:sym typeface="Symbol" pitchFamily="18" charset="2"/>
              </a:rPr>
              <a:t>+</a:t>
            </a:r>
            <a:r>
              <a:rPr lang="en-US" sz="2800" dirty="0">
                <a:sym typeface="Symbol" pitchFamily="18" charset="2"/>
              </a:rPr>
              <a:t> + OH</a:t>
            </a:r>
            <a:r>
              <a:rPr lang="en-US" sz="2800" baseline="30000" dirty="0">
                <a:sym typeface="Symbol" pitchFamily="18" charset="2"/>
              </a:rPr>
              <a:t>-</a:t>
            </a:r>
            <a:r>
              <a:rPr lang="en-US" sz="2800" dirty="0">
                <a:sym typeface="Symbol" pitchFamily="18" charset="2"/>
              </a:rPr>
              <a:t> </a:t>
            </a:r>
            <a:r>
              <a:rPr lang="en-US" sz="2800" dirty="0">
                <a:solidFill>
                  <a:schemeClr val="folHlink"/>
                </a:solidFill>
                <a:sym typeface="Symbol" pitchFamily="18" charset="2"/>
              </a:rPr>
              <a:t></a:t>
            </a:r>
            <a:r>
              <a:rPr lang="en-US" sz="2800" dirty="0">
                <a:sym typeface="Symbol" pitchFamily="18" charset="2"/>
              </a:rPr>
              <a:t>Na</a:t>
            </a:r>
            <a:r>
              <a:rPr lang="en-US" sz="2800" baseline="30000" dirty="0">
                <a:sym typeface="Symbol" pitchFamily="18" charset="2"/>
              </a:rPr>
              <a:t>+</a:t>
            </a:r>
            <a:r>
              <a:rPr lang="en-US" sz="2800" dirty="0">
                <a:sym typeface="Symbol" pitchFamily="18" charset="2"/>
              </a:rPr>
              <a:t> + </a:t>
            </a:r>
            <a:r>
              <a:rPr lang="en-US" sz="2800" dirty="0" err="1">
                <a:sym typeface="Symbol" pitchFamily="18" charset="2"/>
              </a:rPr>
              <a:t>Cl</a:t>
            </a:r>
            <a:r>
              <a:rPr lang="en-US" sz="2800" baseline="30000" dirty="0">
                <a:sym typeface="Symbol" pitchFamily="18" charset="2"/>
              </a:rPr>
              <a:t>-</a:t>
            </a:r>
            <a:r>
              <a:rPr lang="en-US" sz="2800" dirty="0">
                <a:sym typeface="Symbol" pitchFamily="18" charset="2"/>
              </a:rPr>
              <a:t> + H</a:t>
            </a:r>
            <a:r>
              <a:rPr lang="en-US" sz="2800" baseline="-25000" dirty="0">
                <a:sym typeface="Symbol" pitchFamily="18" charset="2"/>
              </a:rPr>
              <a:t>2</a:t>
            </a:r>
            <a:r>
              <a:rPr lang="en-US" sz="2800" dirty="0">
                <a:sym typeface="Symbol" pitchFamily="18" charset="2"/>
              </a:rPr>
              <a:t>O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ym typeface="Symbol" pitchFamily="18" charset="2"/>
              </a:rPr>
              <a:t>Net ionic equation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ym typeface="Symbol" pitchFamily="18" charset="2"/>
              </a:rPr>
              <a:t>Show only the changed components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ym typeface="Symbol" pitchFamily="18" charset="2"/>
              </a:rPr>
              <a:t>Omit any ions appearing the same on both sides of equation = </a:t>
            </a:r>
            <a:r>
              <a:rPr lang="en-US" sz="2400" dirty="0">
                <a:solidFill>
                  <a:schemeClr val="accent2"/>
                </a:solidFill>
                <a:sym typeface="Symbol" pitchFamily="18" charset="2"/>
              </a:rPr>
              <a:t>Spectator Ions</a:t>
            </a:r>
          </a:p>
          <a:p>
            <a:pPr algn="ctr">
              <a:lnSpc>
                <a:spcPct val="120000"/>
              </a:lnSpc>
              <a:buFontTx/>
              <a:buNone/>
            </a:pPr>
            <a:r>
              <a:rPr lang="en-US" sz="2800" dirty="0">
                <a:sym typeface="Symbol" pitchFamily="18" charset="2"/>
              </a:rPr>
              <a:t>H</a:t>
            </a:r>
            <a:r>
              <a:rPr lang="en-US" sz="2800" baseline="30000" dirty="0">
                <a:sym typeface="Symbol" pitchFamily="18" charset="2"/>
              </a:rPr>
              <a:t>+</a:t>
            </a:r>
            <a:r>
              <a:rPr lang="en-US" sz="2800" dirty="0">
                <a:sym typeface="Symbol" pitchFamily="18" charset="2"/>
              </a:rPr>
              <a:t> + OH</a:t>
            </a:r>
            <a:r>
              <a:rPr lang="en-US" sz="2800" baseline="30000" dirty="0">
                <a:sym typeface="Symbol" pitchFamily="18" charset="2"/>
              </a:rPr>
              <a:t>-</a:t>
            </a:r>
            <a:r>
              <a:rPr lang="en-US" sz="2800" dirty="0">
                <a:sym typeface="Symbol" pitchFamily="18" charset="2"/>
              </a:rPr>
              <a:t> </a:t>
            </a:r>
            <a:r>
              <a:rPr lang="en-US" sz="2800" dirty="0">
                <a:solidFill>
                  <a:schemeClr val="folHlink"/>
                </a:solidFill>
                <a:sym typeface="Symbol" pitchFamily="18" charset="2"/>
              </a:rPr>
              <a:t></a:t>
            </a:r>
            <a:r>
              <a:rPr lang="en-US" sz="2800" dirty="0">
                <a:sym typeface="Symbol" pitchFamily="18" charset="2"/>
              </a:rPr>
              <a:t> H</a:t>
            </a:r>
            <a:r>
              <a:rPr lang="en-US" sz="2800" baseline="-25000" dirty="0">
                <a:sym typeface="Symbol" pitchFamily="18" charset="2"/>
              </a:rPr>
              <a:t>2</a:t>
            </a:r>
            <a:r>
              <a:rPr lang="en-US" sz="2800" dirty="0">
                <a:sym typeface="Symbol" pitchFamily="18" charset="2"/>
              </a:rPr>
              <a:t>O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 rot="16200000">
            <a:off x="-2667000" y="2971800"/>
            <a:ext cx="6553200" cy="914400"/>
          </a:xfrm>
        </p:spPr>
        <p:txBody>
          <a:bodyPr/>
          <a:lstStyle/>
          <a:p>
            <a:r>
              <a:rPr lang="en-US" sz="1800" dirty="0">
                <a:solidFill>
                  <a:schemeClr val="bg2"/>
                </a:solidFill>
              </a:rPr>
              <a:t>8.3 Reactions Between Acids and Bases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371600"/>
            <a:ext cx="7772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The net ionic neutralization reaction is more accurately written: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 dirty="0"/>
              <a:t>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(</a:t>
            </a:r>
            <a:r>
              <a:rPr lang="en-US" sz="2800" i="1" dirty="0" err="1"/>
              <a:t>aq</a:t>
            </a:r>
            <a:r>
              <a:rPr lang="en-US" sz="2800" dirty="0"/>
              <a:t>) + OH</a:t>
            </a:r>
            <a:r>
              <a:rPr lang="en-US" sz="2800" baseline="30000" dirty="0"/>
              <a:t>-</a:t>
            </a:r>
            <a:r>
              <a:rPr lang="en-US" sz="2800" dirty="0"/>
              <a:t>(</a:t>
            </a:r>
            <a:r>
              <a:rPr lang="en-US" sz="2800" i="1" dirty="0" err="1"/>
              <a:t>aq</a:t>
            </a:r>
            <a:r>
              <a:rPr lang="en-US" sz="2800" dirty="0"/>
              <a:t>) </a:t>
            </a:r>
            <a:r>
              <a:rPr lang="en-US" sz="2800" dirty="0">
                <a:sym typeface="Symbol" pitchFamily="18" charset="2"/>
              </a:rPr>
              <a:t> 2H</a:t>
            </a:r>
            <a:r>
              <a:rPr lang="en-US" sz="2800" baseline="-25000" dirty="0">
                <a:sym typeface="Symbol" pitchFamily="18" charset="2"/>
              </a:rPr>
              <a:t>2</a:t>
            </a:r>
            <a:r>
              <a:rPr lang="en-US" sz="2800" dirty="0">
                <a:sym typeface="Symbol" pitchFamily="18" charset="2"/>
              </a:rPr>
              <a:t>O(</a:t>
            </a:r>
            <a:r>
              <a:rPr lang="en-US" sz="2800" i="1" dirty="0">
                <a:sym typeface="Symbol" pitchFamily="18" charset="2"/>
              </a:rPr>
              <a:t>l</a:t>
            </a:r>
            <a:r>
              <a:rPr lang="en-US" sz="2800" dirty="0">
                <a:sym typeface="Symbol" pitchFamily="18" charset="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This equation applies to any strong acid / strong base neutralization reaction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An analytical technique to determine the concentration of an acid or base is </a:t>
            </a:r>
            <a:r>
              <a:rPr lang="en-US" sz="2800" dirty="0">
                <a:solidFill>
                  <a:schemeClr val="accent2"/>
                </a:solidFill>
                <a:sym typeface="Symbol" pitchFamily="18" charset="2"/>
              </a:rPr>
              <a:t>titration</a:t>
            </a:r>
            <a:endParaRPr lang="en-US" sz="2800" dirty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Titration involves the addition of measured amount of a standard solution to neutralize the second, unknown solution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accent2"/>
                </a:solidFill>
                <a:sym typeface="Symbol" pitchFamily="18" charset="2"/>
              </a:rPr>
              <a:t>Standard solution</a:t>
            </a:r>
            <a:r>
              <a:rPr lang="en-US" sz="2800" dirty="0">
                <a:sym typeface="Symbol" pitchFamily="18" charset="2"/>
              </a:rPr>
              <a:t> – solution of known concentration</a:t>
            </a: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0" y="3048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Net </a:t>
            </a:r>
            <a:r>
              <a:rPr lang="en-US" sz="4400" dirty="0" smtClean="0">
                <a:solidFill>
                  <a:schemeClr val="tx2"/>
                </a:solidFill>
              </a:rPr>
              <a:t>ionic </a:t>
            </a:r>
            <a:r>
              <a:rPr lang="en-US" sz="4400" dirty="0" err="1" smtClean="0">
                <a:solidFill>
                  <a:schemeClr val="tx2"/>
                </a:solidFill>
              </a:rPr>
              <a:t>neutralisation</a:t>
            </a:r>
            <a:r>
              <a:rPr lang="en-US" sz="4400" dirty="0" smtClean="0">
                <a:solidFill>
                  <a:schemeClr val="tx2"/>
                </a:solidFill>
              </a:rPr>
              <a:t> reaction</a:t>
            </a:r>
            <a:endParaRPr lang="en-US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7" name="Freeform 3"/>
          <p:cNvSpPr>
            <a:spLocks/>
          </p:cNvSpPr>
          <p:nvPr/>
        </p:nvSpPr>
        <p:spPr bwMode="auto">
          <a:xfrm>
            <a:off x="4343400" y="4946650"/>
            <a:ext cx="914400" cy="1301750"/>
          </a:xfrm>
          <a:custGeom>
            <a:avLst/>
            <a:gdLst/>
            <a:ahLst/>
            <a:cxnLst>
              <a:cxn ang="0">
                <a:pos x="424" y="0"/>
              </a:cxn>
              <a:cxn ang="0">
                <a:pos x="144" y="4"/>
              </a:cxn>
              <a:cxn ang="0">
                <a:pos x="192" y="196"/>
              </a:cxn>
              <a:cxn ang="0">
                <a:pos x="0" y="820"/>
              </a:cxn>
              <a:cxn ang="0">
                <a:pos x="576" y="820"/>
              </a:cxn>
              <a:cxn ang="0">
                <a:pos x="384" y="196"/>
              </a:cxn>
              <a:cxn ang="0">
                <a:pos x="432" y="4"/>
              </a:cxn>
            </a:cxnLst>
            <a:rect l="0" t="0" r="r" b="b"/>
            <a:pathLst>
              <a:path w="576" h="820">
                <a:moveTo>
                  <a:pt x="424" y="0"/>
                </a:moveTo>
                <a:lnTo>
                  <a:pt x="144" y="4"/>
                </a:lnTo>
                <a:lnTo>
                  <a:pt x="192" y="196"/>
                </a:lnTo>
                <a:lnTo>
                  <a:pt x="0" y="820"/>
                </a:lnTo>
                <a:lnTo>
                  <a:pt x="576" y="820"/>
                </a:lnTo>
                <a:lnTo>
                  <a:pt x="384" y="196"/>
                </a:lnTo>
                <a:lnTo>
                  <a:pt x="432" y="4"/>
                </a:ln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68" name="Freeform 4"/>
          <p:cNvSpPr>
            <a:spLocks/>
          </p:cNvSpPr>
          <p:nvPr/>
        </p:nvSpPr>
        <p:spPr bwMode="auto">
          <a:xfrm>
            <a:off x="4724400" y="1295400"/>
            <a:ext cx="152400" cy="3505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968"/>
              </a:cxn>
              <a:cxn ang="0">
                <a:pos x="48" y="2064"/>
              </a:cxn>
              <a:cxn ang="0">
                <a:pos x="48" y="2208"/>
              </a:cxn>
              <a:cxn ang="0">
                <a:pos x="48" y="2064"/>
              </a:cxn>
              <a:cxn ang="0">
                <a:pos x="96" y="1968"/>
              </a:cxn>
              <a:cxn ang="0">
                <a:pos x="96" y="0"/>
              </a:cxn>
              <a:cxn ang="0">
                <a:pos x="0" y="0"/>
              </a:cxn>
            </a:cxnLst>
            <a:rect l="0" t="0" r="r" b="b"/>
            <a:pathLst>
              <a:path w="96" h="2208">
                <a:moveTo>
                  <a:pt x="0" y="0"/>
                </a:moveTo>
                <a:lnTo>
                  <a:pt x="0" y="1968"/>
                </a:lnTo>
                <a:lnTo>
                  <a:pt x="48" y="2064"/>
                </a:lnTo>
                <a:lnTo>
                  <a:pt x="48" y="2208"/>
                </a:lnTo>
                <a:lnTo>
                  <a:pt x="48" y="2064"/>
                </a:lnTo>
                <a:lnTo>
                  <a:pt x="96" y="1968"/>
                </a:lnTo>
                <a:lnTo>
                  <a:pt x="9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69" name="Line 5"/>
          <p:cNvSpPr>
            <a:spLocks noChangeShapeType="1"/>
          </p:cNvSpPr>
          <p:nvPr/>
        </p:nvSpPr>
        <p:spPr bwMode="auto">
          <a:xfrm>
            <a:off x="4724400" y="4648200"/>
            <a:ext cx="1524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70" name="Line 6"/>
          <p:cNvSpPr>
            <a:spLocks noChangeShapeType="1"/>
          </p:cNvSpPr>
          <p:nvPr/>
        </p:nvSpPr>
        <p:spPr bwMode="auto">
          <a:xfrm>
            <a:off x="4876800" y="4572000"/>
            <a:ext cx="0" cy="1524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71" name="Freeform 7"/>
          <p:cNvSpPr>
            <a:spLocks/>
          </p:cNvSpPr>
          <p:nvPr/>
        </p:nvSpPr>
        <p:spPr bwMode="auto">
          <a:xfrm>
            <a:off x="4572000" y="5562600"/>
            <a:ext cx="457200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48"/>
              </a:cxn>
              <a:cxn ang="0">
                <a:pos x="288" y="0"/>
              </a:cxn>
            </a:cxnLst>
            <a:rect l="0" t="0" r="r" b="b"/>
            <a:pathLst>
              <a:path w="288" h="48">
                <a:moveTo>
                  <a:pt x="0" y="0"/>
                </a:moveTo>
                <a:cubicBezTo>
                  <a:pt x="48" y="24"/>
                  <a:pt x="96" y="48"/>
                  <a:pt x="144" y="48"/>
                </a:cubicBezTo>
                <a:cubicBezTo>
                  <a:pt x="192" y="48"/>
                  <a:pt x="264" y="8"/>
                  <a:pt x="28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72" name="Text Box 8"/>
          <p:cNvSpPr txBox="1">
            <a:spLocks noChangeArrowheads="1"/>
          </p:cNvSpPr>
          <p:nvPr/>
        </p:nvSpPr>
        <p:spPr bwMode="auto">
          <a:xfrm>
            <a:off x="5638800" y="838200"/>
            <a:ext cx="3505200" cy="1828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dirty="0" smtClean="0">
                <a:solidFill>
                  <a:schemeClr val="accent2"/>
                </a:solidFill>
              </a:rPr>
              <a:t>Burette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– long glass tube calibrated in </a:t>
            </a:r>
            <a:r>
              <a:rPr lang="en-US" sz="2800" dirty="0" err="1">
                <a:solidFill>
                  <a:schemeClr val="tx1"/>
                </a:solidFill>
              </a:rPr>
              <a:t>mL</a:t>
            </a:r>
            <a:r>
              <a:rPr lang="en-US" sz="2800" dirty="0">
                <a:solidFill>
                  <a:schemeClr val="tx1"/>
                </a:solidFill>
              </a:rPr>
              <a:t> which contains the standard solution</a:t>
            </a:r>
          </a:p>
        </p:txBody>
      </p:sp>
      <p:sp>
        <p:nvSpPr>
          <p:cNvPr id="190473" name="Line 9"/>
          <p:cNvSpPr>
            <a:spLocks noChangeShapeType="1"/>
          </p:cNvSpPr>
          <p:nvPr/>
        </p:nvSpPr>
        <p:spPr bwMode="auto">
          <a:xfrm flipH="1">
            <a:off x="4953000" y="1219200"/>
            <a:ext cx="685800" cy="1219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74" name="Text Box 10"/>
          <p:cNvSpPr txBox="1">
            <a:spLocks noChangeArrowheads="1"/>
          </p:cNvSpPr>
          <p:nvPr/>
        </p:nvSpPr>
        <p:spPr bwMode="auto">
          <a:xfrm>
            <a:off x="5715000" y="4876800"/>
            <a:ext cx="3429000" cy="18288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>
                <a:solidFill>
                  <a:schemeClr val="tx1"/>
                </a:solidFill>
              </a:rPr>
              <a:t>Flask contains a solution of unknown concentration plus indicator</a:t>
            </a:r>
          </a:p>
        </p:txBody>
      </p:sp>
      <p:sp>
        <p:nvSpPr>
          <p:cNvPr id="190475" name="Text Box 11"/>
          <p:cNvSpPr txBox="1">
            <a:spLocks noChangeArrowheads="1"/>
          </p:cNvSpPr>
          <p:nvPr/>
        </p:nvSpPr>
        <p:spPr bwMode="auto">
          <a:xfrm>
            <a:off x="6019800" y="2819400"/>
            <a:ext cx="2971800" cy="18288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chemeClr val="tx2"/>
                </a:solidFill>
              </a:rPr>
              <a:t>Indicator</a:t>
            </a:r>
            <a:r>
              <a:rPr lang="en-US" sz="2800" dirty="0">
                <a:solidFill>
                  <a:schemeClr val="tx1"/>
                </a:solidFill>
              </a:rPr>
              <a:t> – a  substance which changes color as pH changes</a:t>
            </a:r>
          </a:p>
        </p:txBody>
      </p:sp>
      <p:sp>
        <p:nvSpPr>
          <p:cNvPr id="190476" name="Text Box 12"/>
          <p:cNvSpPr txBox="1">
            <a:spLocks noChangeArrowheads="1"/>
          </p:cNvSpPr>
          <p:nvPr/>
        </p:nvSpPr>
        <p:spPr bwMode="auto">
          <a:xfrm>
            <a:off x="1524000" y="1066800"/>
            <a:ext cx="2819400" cy="372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dirty="0">
                <a:solidFill>
                  <a:schemeClr val="tx1"/>
                </a:solidFill>
              </a:rPr>
              <a:t>Standard solution is slowly added until the color changes</a:t>
            </a:r>
          </a:p>
          <a:p>
            <a:pPr algn="l">
              <a:spcBef>
                <a:spcPct val="50000"/>
              </a:spcBef>
            </a:pPr>
            <a:r>
              <a:rPr lang="en-US" sz="2800" dirty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accent2"/>
                </a:solidFill>
              </a:rPr>
              <a:t>equivalence point</a:t>
            </a:r>
            <a:r>
              <a:rPr lang="en-US" sz="2800" dirty="0">
                <a:solidFill>
                  <a:schemeClr val="tx1"/>
                </a:solidFill>
              </a:rPr>
              <a:t> is when the moles of H</a:t>
            </a:r>
            <a:r>
              <a:rPr lang="en-US" sz="2800" baseline="-25000" dirty="0">
                <a:solidFill>
                  <a:schemeClr val="tx1"/>
                </a:solidFill>
              </a:rPr>
              <a:t>3</a:t>
            </a:r>
            <a:r>
              <a:rPr lang="en-US" sz="2800" dirty="0">
                <a:solidFill>
                  <a:schemeClr val="tx1"/>
                </a:solidFill>
              </a:rPr>
              <a:t>O</a:t>
            </a:r>
            <a:r>
              <a:rPr lang="en-US" sz="2800" baseline="30000" dirty="0">
                <a:solidFill>
                  <a:schemeClr val="tx1"/>
                </a:solidFill>
              </a:rPr>
              <a:t>+</a:t>
            </a:r>
            <a:r>
              <a:rPr lang="en-US" sz="2800" dirty="0">
                <a:solidFill>
                  <a:schemeClr val="tx1"/>
                </a:solidFill>
              </a:rPr>
              <a:t> and OH</a:t>
            </a:r>
            <a:r>
              <a:rPr lang="en-US" sz="2800" baseline="30000" dirty="0">
                <a:solidFill>
                  <a:schemeClr val="tx1"/>
                </a:solidFill>
              </a:rPr>
              <a:t>-</a:t>
            </a:r>
            <a:r>
              <a:rPr lang="en-US" sz="2800" dirty="0">
                <a:solidFill>
                  <a:schemeClr val="tx1"/>
                </a:solidFill>
              </a:rPr>
              <a:t> are equal</a:t>
            </a:r>
          </a:p>
        </p:txBody>
      </p:sp>
      <p:sp>
        <p:nvSpPr>
          <p:cNvPr id="190477" name="Line 13"/>
          <p:cNvSpPr>
            <a:spLocks noChangeShapeType="1"/>
          </p:cNvSpPr>
          <p:nvPr/>
        </p:nvSpPr>
        <p:spPr bwMode="auto">
          <a:xfrm flipH="1">
            <a:off x="5105400" y="5105400"/>
            <a:ext cx="60960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78" name="Rectangle 14"/>
          <p:cNvSpPr>
            <a:spLocks noChangeArrowheads="1"/>
          </p:cNvSpPr>
          <p:nvPr/>
        </p:nvSpPr>
        <p:spPr bwMode="auto">
          <a:xfrm rot="-5400000">
            <a:off x="-2667000" y="2971800"/>
            <a:ext cx="655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8.3 Reactions Between Acids and Bases</a:t>
            </a:r>
          </a:p>
        </p:txBody>
      </p:sp>
      <p:sp>
        <p:nvSpPr>
          <p:cNvPr id="190479" name="Rectangle 1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r>
              <a:rPr lang="en-US" dirty="0"/>
              <a:t>Acid – </a:t>
            </a:r>
            <a:r>
              <a:rPr lang="en-US" dirty="0" smtClean="0"/>
              <a:t>base titration</a:t>
            </a:r>
            <a:endParaRPr lang="en-US" dirty="0"/>
          </a:p>
        </p:txBody>
      </p:sp>
      <p:sp>
        <p:nvSpPr>
          <p:cNvPr id="190480" name="AutoShape 16"/>
          <p:cNvSpPr>
            <a:spLocks noChangeArrowheads="1"/>
          </p:cNvSpPr>
          <p:nvPr/>
        </p:nvSpPr>
        <p:spPr bwMode="auto">
          <a:xfrm rot="10879563">
            <a:off x="4343400" y="5484813"/>
            <a:ext cx="912813" cy="763587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A57BA8"/>
              </a:gs>
              <a:gs pos="100000">
                <a:srgbClr val="61116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81" name="AutoShape 17"/>
          <p:cNvSpPr>
            <a:spLocks noChangeArrowheads="1"/>
          </p:cNvSpPr>
          <p:nvPr/>
        </p:nvSpPr>
        <p:spPr bwMode="auto">
          <a:xfrm rot="10755938">
            <a:off x="4724400" y="44196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82" name="Rectangle 18"/>
          <p:cNvSpPr>
            <a:spLocks noChangeArrowheads="1"/>
          </p:cNvSpPr>
          <p:nvPr/>
        </p:nvSpPr>
        <p:spPr bwMode="auto">
          <a:xfrm>
            <a:off x="4724400" y="3048000"/>
            <a:ext cx="152400" cy="137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0485" name="Freeform 21"/>
          <p:cNvSpPr>
            <a:spLocks/>
          </p:cNvSpPr>
          <p:nvPr/>
        </p:nvSpPr>
        <p:spPr bwMode="auto">
          <a:xfrm>
            <a:off x="4800600" y="4800600"/>
            <a:ext cx="76200" cy="152400"/>
          </a:xfrm>
          <a:custGeom>
            <a:avLst/>
            <a:gdLst/>
            <a:ahLst/>
            <a:cxnLst>
              <a:cxn ang="0">
                <a:pos x="0" y="205"/>
              </a:cxn>
              <a:cxn ang="0">
                <a:pos x="2" y="223"/>
              </a:cxn>
              <a:cxn ang="0">
                <a:pos x="7" y="240"/>
              </a:cxn>
              <a:cxn ang="0">
                <a:pos x="16" y="256"/>
              </a:cxn>
              <a:cxn ang="0">
                <a:pos x="26" y="270"/>
              </a:cxn>
              <a:cxn ang="0">
                <a:pos x="39" y="283"/>
              </a:cxn>
              <a:cxn ang="0">
                <a:pos x="53" y="293"/>
              </a:cxn>
              <a:cxn ang="0">
                <a:pos x="67" y="299"/>
              </a:cxn>
              <a:cxn ang="0">
                <a:pos x="82" y="301"/>
              </a:cxn>
              <a:cxn ang="0">
                <a:pos x="98" y="298"/>
              </a:cxn>
              <a:cxn ang="0">
                <a:pos x="113" y="289"/>
              </a:cxn>
              <a:cxn ang="0">
                <a:pos x="125" y="276"/>
              </a:cxn>
              <a:cxn ang="0">
                <a:pos x="137" y="260"/>
              </a:cxn>
              <a:cxn ang="0">
                <a:pos x="147" y="241"/>
              </a:cxn>
              <a:cxn ang="0">
                <a:pos x="154" y="222"/>
              </a:cxn>
              <a:cxn ang="0">
                <a:pos x="159" y="201"/>
              </a:cxn>
              <a:cxn ang="0">
                <a:pos x="160" y="182"/>
              </a:cxn>
              <a:cxn ang="0">
                <a:pos x="157" y="163"/>
              </a:cxn>
              <a:cxn ang="0">
                <a:pos x="150" y="141"/>
              </a:cxn>
              <a:cxn ang="0">
                <a:pos x="138" y="116"/>
              </a:cxn>
              <a:cxn ang="0">
                <a:pos x="124" y="90"/>
              </a:cxn>
              <a:cxn ang="0">
                <a:pos x="109" y="65"/>
              </a:cxn>
              <a:cxn ang="0">
                <a:pos x="95" y="41"/>
              </a:cxn>
              <a:cxn ang="0">
                <a:pos x="84" y="19"/>
              </a:cxn>
              <a:cxn ang="0">
                <a:pos x="76" y="0"/>
              </a:cxn>
              <a:cxn ang="0">
                <a:pos x="72" y="6"/>
              </a:cxn>
              <a:cxn ang="0">
                <a:pos x="64" y="21"/>
              </a:cxn>
              <a:cxn ang="0">
                <a:pos x="52" y="44"/>
              </a:cxn>
              <a:cxn ang="0">
                <a:pos x="38" y="72"/>
              </a:cxn>
              <a:cxn ang="0">
                <a:pos x="24" y="104"/>
              </a:cxn>
              <a:cxn ang="0">
                <a:pos x="11" y="139"/>
              </a:cxn>
              <a:cxn ang="0">
                <a:pos x="3" y="173"/>
              </a:cxn>
              <a:cxn ang="0">
                <a:pos x="0" y="205"/>
              </a:cxn>
            </a:cxnLst>
            <a:rect l="0" t="0" r="r" b="b"/>
            <a:pathLst>
              <a:path w="160" h="301">
                <a:moveTo>
                  <a:pt x="0" y="205"/>
                </a:moveTo>
                <a:lnTo>
                  <a:pt x="2" y="223"/>
                </a:lnTo>
                <a:lnTo>
                  <a:pt x="7" y="240"/>
                </a:lnTo>
                <a:lnTo>
                  <a:pt x="16" y="256"/>
                </a:lnTo>
                <a:lnTo>
                  <a:pt x="26" y="270"/>
                </a:lnTo>
                <a:lnTo>
                  <a:pt x="39" y="283"/>
                </a:lnTo>
                <a:lnTo>
                  <a:pt x="53" y="293"/>
                </a:lnTo>
                <a:lnTo>
                  <a:pt x="67" y="299"/>
                </a:lnTo>
                <a:lnTo>
                  <a:pt x="82" y="301"/>
                </a:lnTo>
                <a:lnTo>
                  <a:pt x="98" y="298"/>
                </a:lnTo>
                <a:lnTo>
                  <a:pt x="113" y="289"/>
                </a:lnTo>
                <a:lnTo>
                  <a:pt x="125" y="276"/>
                </a:lnTo>
                <a:lnTo>
                  <a:pt x="137" y="260"/>
                </a:lnTo>
                <a:lnTo>
                  <a:pt x="147" y="241"/>
                </a:lnTo>
                <a:lnTo>
                  <a:pt x="154" y="222"/>
                </a:lnTo>
                <a:lnTo>
                  <a:pt x="159" y="201"/>
                </a:lnTo>
                <a:lnTo>
                  <a:pt x="160" y="182"/>
                </a:lnTo>
                <a:lnTo>
                  <a:pt x="157" y="163"/>
                </a:lnTo>
                <a:lnTo>
                  <a:pt x="150" y="141"/>
                </a:lnTo>
                <a:lnTo>
                  <a:pt x="138" y="116"/>
                </a:lnTo>
                <a:lnTo>
                  <a:pt x="124" y="90"/>
                </a:lnTo>
                <a:lnTo>
                  <a:pt x="109" y="65"/>
                </a:lnTo>
                <a:lnTo>
                  <a:pt x="95" y="41"/>
                </a:lnTo>
                <a:lnTo>
                  <a:pt x="84" y="19"/>
                </a:lnTo>
                <a:lnTo>
                  <a:pt x="76" y="0"/>
                </a:lnTo>
                <a:lnTo>
                  <a:pt x="72" y="6"/>
                </a:lnTo>
                <a:lnTo>
                  <a:pt x="64" y="21"/>
                </a:lnTo>
                <a:lnTo>
                  <a:pt x="52" y="44"/>
                </a:lnTo>
                <a:lnTo>
                  <a:pt x="38" y="72"/>
                </a:lnTo>
                <a:lnTo>
                  <a:pt x="24" y="104"/>
                </a:lnTo>
                <a:lnTo>
                  <a:pt x="11" y="139"/>
                </a:lnTo>
                <a:lnTo>
                  <a:pt x="3" y="173"/>
                </a:lnTo>
                <a:lnTo>
                  <a:pt x="0" y="205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90486" name="Freeform 22"/>
          <p:cNvSpPr>
            <a:spLocks/>
          </p:cNvSpPr>
          <p:nvPr/>
        </p:nvSpPr>
        <p:spPr bwMode="auto">
          <a:xfrm>
            <a:off x="4800600" y="4976813"/>
            <a:ext cx="79375" cy="128587"/>
          </a:xfrm>
          <a:custGeom>
            <a:avLst/>
            <a:gdLst/>
            <a:ahLst/>
            <a:cxnLst>
              <a:cxn ang="0">
                <a:pos x="0" y="205"/>
              </a:cxn>
              <a:cxn ang="0">
                <a:pos x="2" y="223"/>
              </a:cxn>
              <a:cxn ang="0">
                <a:pos x="7" y="240"/>
              </a:cxn>
              <a:cxn ang="0">
                <a:pos x="16" y="256"/>
              </a:cxn>
              <a:cxn ang="0">
                <a:pos x="26" y="270"/>
              </a:cxn>
              <a:cxn ang="0">
                <a:pos x="39" y="283"/>
              </a:cxn>
              <a:cxn ang="0">
                <a:pos x="53" y="293"/>
              </a:cxn>
              <a:cxn ang="0">
                <a:pos x="67" y="299"/>
              </a:cxn>
              <a:cxn ang="0">
                <a:pos x="82" y="301"/>
              </a:cxn>
              <a:cxn ang="0">
                <a:pos x="98" y="298"/>
              </a:cxn>
              <a:cxn ang="0">
                <a:pos x="113" y="289"/>
              </a:cxn>
              <a:cxn ang="0">
                <a:pos x="125" y="276"/>
              </a:cxn>
              <a:cxn ang="0">
                <a:pos x="137" y="260"/>
              </a:cxn>
              <a:cxn ang="0">
                <a:pos x="147" y="241"/>
              </a:cxn>
              <a:cxn ang="0">
                <a:pos x="154" y="222"/>
              </a:cxn>
              <a:cxn ang="0">
                <a:pos x="159" y="201"/>
              </a:cxn>
              <a:cxn ang="0">
                <a:pos x="160" y="182"/>
              </a:cxn>
              <a:cxn ang="0">
                <a:pos x="157" y="163"/>
              </a:cxn>
              <a:cxn ang="0">
                <a:pos x="150" y="141"/>
              </a:cxn>
              <a:cxn ang="0">
                <a:pos x="138" y="116"/>
              </a:cxn>
              <a:cxn ang="0">
                <a:pos x="124" y="90"/>
              </a:cxn>
              <a:cxn ang="0">
                <a:pos x="109" y="65"/>
              </a:cxn>
              <a:cxn ang="0">
                <a:pos x="95" y="41"/>
              </a:cxn>
              <a:cxn ang="0">
                <a:pos x="84" y="19"/>
              </a:cxn>
              <a:cxn ang="0">
                <a:pos x="76" y="0"/>
              </a:cxn>
              <a:cxn ang="0">
                <a:pos x="72" y="6"/>
              </a:cxn>
              <a:cxn ang="0">
                <a:pos x="64" y="21"/>
              </a:cxn>
              <a:cxn ang="0">
                <a:pos x="52" y="44"/>
              </a:cxn>
              <a:cxn ang="0">
                <a:pos x="38" y="72"/>
              </a:cxn>
              <a:cxn ang="0">
                <a:pos x="24" y="104"/>
              </a:cxn>
              <a:cxn ang="0">
                <a:pos x="11" y="139"/>
              </a:cxn>
              <a:cxn ang="0">
                <a:pos x="3" y="173"/>
              </a:cxn>
              <a:cxn ang="0">
                <a:pos x="0" y="205"/>
              </a:cxn>
            </a:cxnLst>
            <a:rect l="0" t="0" r="r" b="b"/>
            <a:pathLst>
              <a:path w="160" h="301">
                <a:moveTo>
                  <a:pt x="0" y="205"/>
                </a:moveTo>
                <a:lnTo>
                  <a:pt x="2" y="223"/>
                </a:lnTo>
                <a:lnTo>
                  <a:pt x="7" y="240"/>
                </a:lnTo>
                <a:lnTo>
                  <a:pt x="16" y="256"/>
                </a:lnTo>
                <a:lnTo>
                  <a:pt x="26" y="270"/>
                </a:lnTo>
                <a:lnTo>
                  <a:pt x="39" y="283"/>
                </a:lnTo>
                <a:lnTo>
                  <a:pt x="53" y="293"/>
                </a:lnTo>
                <a:lnTo>
                  <a:pt x="67" y="299"/>
                </a:lnTo>
                <a:lnTo>
                  <a:pt x="82" y="301"/>
                </a:lnTo>
                <a:lnTo>
                  <a:pt x="98" y="298"/>
                </a:lnTo>
                <a:lnTo>
                  <a:pt x="113" y="289"/>
                </a:lnTo>
                <a:lnTo>
                  <a:pt x="125" y="276"/>
                </a:lnTo>
                <a:lnTo>
                  <a:pt x="137" y="260"/>
                </a:lnTo>
                <a:lnTo>
                  <a:pt x="147" y="241"/>
                </a:lnTo>
                <a:lnTo>
                  <a:pt x="154" y="222"/>
                </a:lnTo>
                <a:lnTo>
                  <a:pt x="159" y="201"/>
                </a:lnTo>
                <a:lnTo>
                  <a:pt x="160" y="182"/>
                </a:lnTo>
                <a:lnTo>
                  <a:pt x="157" y="163"/>
                </a:lnTo>
                <a:lnTo>
                  <a:pt x="150" y="141"/>
                </a:lnTo>
                <a:lnTo>
                  <a:pt x="138" y="116"/>
                </a:lnTo>
                <a:lnTo>
                  <a:pt x="124" y="90"/>
                </a:lnTo>
                <a:lnTo>
                  <a:pt x="109" y="65"/>
                </a:lnTo>
                <a:lnTo>
                  <a:pt x="95" y="41"/>
                </a:lnTo>
                <a:lnTo>
                  <a:pt x="84" y="19"/>
                </a:lnTo>
                <a:lnTo>
                  <a:pt x="76" y="0"/>
                </a:lnTo>
                <a:lnTo>
                  <a:pt x="72" y="6"/>
                </a:lnTo>
                <a:lnTo>
                  <a:pt x="64" y="21"/>
                </a:lnTo>
                <a:lnTo>
                  <a:pt x="52" y="44"/>
                </a:lnTo>
                <a:lnTo>
                  <a:pt x="38" y="72"/>
                </a:lnTo>
                <a:lnTo>
                  <a:pt x="24" y="104"/>
                </a:lnTo>
                <a:lnTo>
                  <a:pt x="11" y="139"/>
                </a:lnTo>
                <a:lnTo>
                  <a:pt x="3" y="173"/>
                </a:lnTo>
                <a:lnTo>
                  <a:pt x="0" y="205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90487" name="Freeform 23"/>
          <p:cNvSpPr>
            <a:spLocks/>
          </p:cNvSpPr>
          <p:nvPr/>
        </p:nvSpPr>
        <p:spPr bwMode="auto">
          <a:xfrm>
            <a:off x="4800600" y="5129213"/>
            <a:ext cx="79375" cy="128587"/>
          </a:xfrm>
          <a:custGeom>
            <a:avLst/>
            <a:gdLst/>
            <a:ahLst/>
            <a:cxnLst>
              <a:cxn ang="0">
                <a:pos x="0" y="205"/>
              </a:cxn>
              <a:cxn ang="0">
                <a:pos x="2" y="223"/>
              </a:cxn>
              <a:cxn ang="0">
                <a:pos x="7" y="240"/>
              </a:cxn>
              <a:cxn ang="0">
                <a:pos x="16" y="256"/>
              </a:cxn>
              <a:cxn ang="0">
                <a:pos x="26" y="270"/>
              </a:cxn>
              <a:cxn ang="0">
                <a:pos x="39" y="283"/>
              </a:cxn>
              <a:cxn ang="0">
                <a:pos x="53" y="293"/>
              </a:cxn>
              <a:cxn ang="0">
                <a:pos x="67" y="299"/>
              </a:cxn>
              <a:cxn ang="0">
                <a:pos x="82" y="301"/>
              </a:cxn>
              <a:cxn ang="0">
                <a:pos x="98" y="298"/>
              </a:cxn>
              <a:cxn ang="0">
                <a:pos x="113" y="289"/>
              </a:cxn>
              <a:cxn ang="0">
                <a:pos x="125" y="276"/>
              </a:cxn>
              <a:cxn ang="0">
                <a:pos x="137" y="260"/>
              </a:cxn>
              <a:cxn ang="0">
                <a:pos x="147" y="241"/>
              </a:cxn>
              <a:cxn ang="0">
                <a:pos x="154" y="222"/>
              </a:cxn>
              <a:cxn ang="0">
                <a:pos x="159" y="201"/>
              </a:cxn>
              <a:cxn ang="0">
                <a:pos x="160" y="182"/>
              </a:cxn>
              <a:cxn ang="0">
                <a:pos x="157" y="163"/>
              </a:cxn>
              <a:cxn ang="0">
                <a:pos x="150" y="141"/>
              </a:cxn>
              <a:cxn ang="0">
                <a:pos x="138" y="116"/>
              </a:cxn>
              <a:cxn ang="0">
                <a:pos x="124" y="90"/>
              </a:cxn>
              <a:cxn ang="0">
                <a:pos x="109" y="65"/>
              </a:cxn>
              <a:cxn ang="0">
                <a:pos x="95" y="41"/>
              </a:cxn>
              <a:cxn ang="0">
                <a:pos x="84" y="19"/>
              </a:cxn>
              <a:cxn ang="0">
                <a:pos x="76" y="0"/>
              </a:cxn>
              <a:cxn ang="0">
                <a:pos x="72" y="6"/>
              </a:cxn>
              <a:cxn ang="0">
                <a:pos x="64" y="21"/>
              </a:cxn>
              <a:cxn ang="0">
                <a:pos x="52" y="44"/>
              </a:cxn>
              <a:cxn ang="0">
                <a:pos x="38" y="72"/>
              </a:cxn>
              <a:cxn ang="0">
                <a:pos x="24" y="104"/>
              </a:cxn>
              <a:cxn ang="0">
                <a:pos x="11" y="139"/>
              </a:cxn>
              <a:cxn ang="0">
                <a:pos x="3" y="173"/>
              </a:cxn>
              <a:cxn ang="0">
                <a:pos x="0" y="205"/>
              </a:cxn>
            </a:cxnLst>
            <a:rect l="0" t="0" r="r" b="b"/>
            <a:pathLst>
              <a:path w="160" h="301">
                <a:moveTo>
                  <a:pt x="0" y="205"/>
                </a:moveTo>
                <a:lnTo>
                  <a:pt x="2" y="223"/>
                </a:lnTo>
                <a:lnTo>
                  <a:pt x="7" y="240"/>
                </a:lnTo>
                <a:lnTo>
                  <a:pt x="16" y="256"/>
                </a:lnTo>
                <a:lnTo>
                  <a:pt x="26" y="270"/>
                </a:lnTo>
                <a:lnTo>
                  <a:pt x="39" y="283"/>
                </a:lnTo>
                <a:lnTo>
                  <a:pt x="53" y="293"/>
                </a:lnTo>
                <a:lnTo>
                  <a:pt x="67" y="299"/>
                </a:lnTo>
                <a:lnTo>
                  <a:pt x="82" y="301"/>
                </a:lnTo>
                <a:lnTo>
                  <a:pt x="98" y="298"/>
                </a:lnTo>
                <a:lnTo>
                  <a:pt x="113" y="289"/>
                </a:lnTo>
                <a:lnTo>
                  <a:pt x="125" y="276"/>
                </a:lnTo>
                <a:lnTo>
                  <a:pt x="137" y="260"/>
                </a:lnTo>
                <a:lnTo>
                  <a:pt x="147" y="241"/>
                </a:lnTo>
                <a:lnTo>
                  <a:pt x="154" y="222"/>
                </a:lnTo>
                <a:lnTo>
                  <a:pt x="159" y="201"/>
                </a:lnTo>
                <a:lnTo>
                  <a:pt x="160" y="182"/>
                </a:lnTo>
                <a:lnTo>
                  <a:pt x="157" y="163"/>
                </a:lnTo>
                <a:lnTo>
                  <a:pt x="150" y="141"/>
                </a:lnTo>
                <a:lnTo>
                  <a:pt x="138" y="116"/>
                </a:lnTo>
                <a:lnTo>
                  <a:pt x="124" y="90"/>
                </a:lnTo>
                <a:lnTo>
                  <a:pt x="109" y="65"/>
                </a:lnTo>
                <a:lnTo>
                  <a:pt x="95" y="41"/>
                </a:lnTo>
                <a:lnTo>
                  <a:pt x="84" y="19"/>
                </a:lnTo>
                <a:lnTo>
                  <a:pt x="76" y="0"/>
                </a:lnTo>
                <a:lnTo>
                  <a:pt x="72" y="6"/>
                </a:lnTo>
                <a:lnTo>
                  <a:pt x="64" y="21"/>
                </a:lnTo>
                <a:lnTo>
                  <a:pt x="52" y="44"/>
                </a:lnTo>
                <a:lnTo>
                  <a:pt x="38" y="72"/>
                </a:lnTo>
                <a:lnTo>
                  <a:pt x="24" y="104"/>
                </a:lnTo>
                <a:lnTo>
                  <a:pt x="11" y="139"/>
                </a:lnTo>
                <a:lnTo>
                  <a:pt x="3" y="173"/>
                </a:lnTo>
                <a:lnTo>
                  <a:pt x="0" y="205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90489" name="Freeform 25"/>
          <p:cNvSpPr>
            <a:spLocks/>
          </p:cNvSpPr>
          <p:nvPr/>
        </p:nvSpPr>
        <p:spPr bwMode="auto">
          <a:xfrm>
            <a:off x="4800600" y="5281613"/>
            <a:ext cx="79375" cy="128587"/>
          </a:xfrm>
          <a:custGeom>
            <a:avLst/>
            <a:gdLst/>
            <a:ahLst/>
            <a:cxnLst>
              <a:cxn ang="0">
                <a:pos x="0" y="205"/>
              </a:cxn>
              <a:cxn ang="0">
                <a:pos x="2" y="223"/>
              </a:cxn>
              <a:cxn ang="0">
                <a:pos x="7" y="240"/>
              </a:cxn>
              <a:cxn ang="0">
                <a:pos x="16" y="256"/>
              </a:cxn>
              <a:cxn ang="0">
                <a:pos x="26" y="270"/>
              </a:cxn>
              <a:cxn ang="0">
                <a:pos x="39" y="283"/>
              </a:cxn>
              <a:cxn ang="0">
                <a:pos x="53" y="293"/>
              </a:cxn>
              <a:cxn ang="0">
                <a:pos x="67" y="299"/>
              </a:cxn>
              <a:cxn ang="0">
                <a:pos x="82" y="301"/>
              </a:cxn>
              <a:cxn ang="0">
                <a:pos x="98" y="298"/>
              </a:cxn>
              <a:cxn ang="0">
                <a:pos x="113" y="289"/>
              </a:cxn>
              <a:cxn ang="0">
                <a:pos x="125" y="276"/>
              </a:cxn>
              <a:cxn ang="0">
                <a:pos x="137" y="260"/>
              </a:cxn>
              <a:cxn ang="0">
                <a:pos x="147" y="241"/>
              </a:cxn>
              <a:cxn ang="0">
                <a:pos x="154" y="222"/>
              </a:cxn>
              <a:cxn ang="0">
                <a:pos x="159" y="201"/>
              </a:cxn>
              <a:cxn ang="0">
                <a:pos x="160" y="182"/>
              </a:cxn>
              <a:cxn ang="0">
                <a:pos x="157" y="163"/>
              </a:cxn>
              <a:cxn ang="0">
                <a:pos x="150" y="141"/>
              </a:cxn>
              <a:cxn ang="0">
                <a:pos x="138" y="116"/>
              </a:cxn>
              <a:cxn ang="0">
                <a:pos x="124" y="90"/>
              </a:cxn>
              <a:cxn ang="0">
                <a:pos x="109" y="65"/>
              </a:cxn>
              <a:cxn ang="0">
                <a:pos x="95" y="41"/>
              </a:cxn>
              <a:cxn ang="0">
                <a:pos x="84" y="19"/>
              </a:cxn>
              <a:cxn ang="0">
                <a:pos x="76" y="0"/>
              </a:cxn>
              <a:cxn ang="0">
                <a:pos x="72" y="6"/>
              </a:cxn>
              <a:cxn ang="0">
                <a:pos x="64" y="21"/>
              </a:cxn>
              <a:cxn ang="0">
                <a:pos x="52" y="44"/>
              </a:cxn>
              <a:cxn ang="0">
                <a:pos x="38" y="72"/>
              </a:cxn>
              <a:cxn ang="0">
                <a:pos x="24" y="104"/>
              </a:cxn>
              <a:cxn ang="0">
                <a:pos x="11" y="139"/>
              </a:cxn>
              <a:cxn ang="0">
                <a:pos x="3" y="173"/>
              </a:cxn>
              <a:cxn ang="0">
                <a:pos x="0" y="205"/>
              </a:cxn>
            </a:cxnLst>
            <a:rect l="0" t="0" r="r" b="b"/>
            <a:pathLst>
              <a:path w="160" h="301">
                <a:moveTo>
                  <a:pt x="0" y="205"/>
                </a:moveTo>
                <a:lnTo>
                  <a:pt x="2" y="223"/>
                </a:lnTo>
                <a:lnTo>
                  <a:pt x="7" y="240"/>
                </a:lnTo>
                <a:lnTo>
                  <a:pt x="16" y="256"/>
                </a:lnTo>
                <a:lnTo>
                  <a:pt x="26" y="270"/>
                </a:lnTo>
                <a:lnTo>
                  <a:pt x="39" y="283"/>
                </a:lnTo>
                <a:lnTo>
                  <a:pt x="53" y="293"/>
                </a:lnTo>
                <a:lnTo>
                  <a:pt x="67" y="299"/>
                </a:lnTo>
                <a:lnTo>
                  <a:pt x="82" y="301"/>
                </a:lnTo>
                <a:lnTo>
                  <a:pt x="98" y="298"/>
                </a:lnTo>
                <a:lnTo>
                  <a:pt x="113" y="289"/>
                </a:lnTo>
                <a:lnTo>
                  <a:pt x="125" y="276"/>
                </a:lnTo>
                <a:lnTo>
                  <a:pt x="137" y="260"/>
                </a:lnTo>
                <a:lnTo>
                  <a:pt x="147" y="241"/>
                </a:lnTo>
                <a:lnTo>
                  <a:pt x="154" y="222"/>
                </a:lnTo>
                <a:lnTo>
                  <a:pt x="159" y="201"/>
                </a:lnTo>
                <a:lnTo>
                  <a:pt x="160" y="182"/>
                </a:lnTo>
                <a:lnTo>
                  <a:pt x="157" y="163"/>
                </a:lnTo>
                <a:lnTo>
                  <a:pt x="150" y="141"/>
                </a:lnTo>
                <a:lnTo>
                  <a:pt x="138" y="116"/>
                </a:lnTo>
                <a:lnTo>
                  <a:pt x="124" y="90"/>
                </a:lnTo>
                <a:lnTo>
                  <a:pt x="109" y="65"/>
                </a:lnTo>
                <a:lnTo>
                  <a:pt x="95" y="41"/>
                </a:lnTo>
                <a:lnTo>
                  <a:pt x="84" y="19"/>
                </a:lnTo>
                <a:lnTo>
                  <a:pt x="76" y="0"/>
                </a:lnTo>
                <a:lnTo>
                  <a:pt x="72" y="6"/>
                </a:lnTo>
                <a:lnTo>
                  <a:pt x="64" y="21"/>
                </a:lnTo>
                <a:lnTo>
                  <a:pt x="52" y="44"/>
                </a:lnTo>
                <a:lnTo>
                  <a:pt x="38" y="72"/>
                </a:lnTo>
                <a:lnTo>
                  <a:pt x="24" y="104"/>
                </a:lnTo>
                <a:lnTo>
                  <a:pt x="11" y="139"/>
                </a:lnTo>
                <a:lnTo>
                  <a:pt x="3" y="173"/>
                </a:lnTo>
                <a:lnTo>
                  <a:pt x="0" y="205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Rectangle 4"/>
          <p:cNvSpPr>
            <a:spLocks noChangeArrowheads="1"/>
          </p:cNvSpPr>
          <p:nvPr/>
        </p:nvSpPr>
        <p:spPr bwMode="auto">
          <a:xfrm rot="-5400000">
            <a:off x="-2667000" y="2971800"/>
            <a:ext cx="655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8.3 Reactions Between Acids and Bases</a:t>
            </a:r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Relationship </a:t>
            </a:r>
            <a:r>
              <a:rPr lang="en-US" dirty="0" smtClean="0"/>
              <a:t>between </a:t>
            </a:r>
            <a:r>
              <a:rPr lang="en-US" dirty="0"/>
              <a:t>pH and </a:t>
            </a:r>
            <a:r>
              <a:rPr lang="en-US" dirty="0" err="1" smtClean="0"/>
              <a:t>colour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acid-base indicators</a:t>
            </a:r>
            <a:endParaRPr lang="en-US" dirty="0"/>
          </a:p>
        </p:txBody>
      </p:sp>
      <p:pic>
        <p:nvPicPr>
          <p:cNvPr id="5" name="Picture 4" descr="den11102_08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979" y="1928802"/>
            <a:ext cx="8305021" cy="41957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Determine the </a:t>
            </a:r>
            <a:r>
              <a:rPr lang="en-US" dirty="0" smtClean="0"/>
              <a:t>concentration </a:t>
            </a:r>
            <a:r>
              <a:rPr lang="en-US" dirty="0"/>
              <a:t>of a </a:t>
            </a:r>
            <a:r>
              <a:rPr lang="en-US" dirty="0" smtClean="0"/>
              <a:t>solution </a:t>
            </a:r>
            <a:r>
              <a:rPr lang="en-US" dirty="0"/>
              <a:t>of </a:t>
            </a:r>
            <a:r>
              <a:rPr lang="en-US" dirty="0" smtClean="0"/>
              <a:t>hydrochloric acid</a:t>
            </a:r>
            <a:endParaRPr lang="en-US" dirty="0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1500174"/>
            <a:ext cx="8215338" cy="3529026"/>
          </a:xfrm>
        </p:spPr>
        <p:txBody>
          <a:bodyPr/>
          <a:lstStyle/>
          <a:p>
            <a:pPr marL="230188" indent="-230188"/>
            <a:r>
              <a:rPr lang="en-US" sz="2800" dirty="0"/>
              <a:t>Place a known volume of acid whose concentration is not known into a flask</a:t>
            </a:r>
          </a:p>
          <a:p>
            <a:pPr marL="230188" indent="-230188"/>
            <a:r>
              <a:rPr lang="en-US" sz="2800" dirty="0"/>
              <a:t>Add an indicator, experience guides selection, here phenol red is good</a:t>
            </a:r>
          </a:p>
          <a:p>
            <a:pPr marL="230188" indent="-230188"/>
            <a:r>
              <a:rPr lang="en-US" sz="2800" dirty="0"/>
              <a:t>Known concentration of </a:t>
            </a:r>
            <a:r>
              <a:rPr lang="en-US" sz="2800" dirty="0" err="1"/>
              <a:t>NaOH</a:t>
            </a:r>
            <a:r>
              <a:rPr lang="en-US" sz="2800" dirty="0"/>
              <a:t> is placed in a </a:t>
            </a:r>
            <a:r>
              <a:rPr lang="en-US" sz="2800" dirty="0" smtClean="0"/>
              <a:t>burette</a:t>
            </a:r>
            <a:endParaRPr lang="en-US" sz="2800" dirty="0"/>
          </a:p>
          <a:p>
            <a:pPr marL="230188" indent="-230188"/>
            <a:r>
              <a:rPr lang="en-US" sz="2800" dirty="0"/>
              <a:t>Drip </a:t>
            </a:r>
            <a:r>
              <a:rPr lang="en-US" sz="2800" dirty="0" err="1"/>
              <a:t>NaOH</a:t>
            </a:r>
            <a:r>
              <a:rPr lang="en-US" sz="2800" dirty="0"/>
              <a:t> into the </a:t>
            </a:r>
            <a:endParaRPr lang="en-US" sz="2800" dirty="0" smtClean="0"/>
          </a:p>
          <a:p>
            <a:pPr marL="230188" indent="-230188">
              <a:buNone/>
            </a:pPr>
            <a:r>
              <a:rPr lang="en-US" sz="2800" dirty="0" smtClean="0"/>
              <a:t>flask </a:t>
            </a:r>
            <a:r>
              <a:rPr lang="en-US" sz="2800" dirty="0"/>
              <a:t>until the indicator </a:t>
            </a:r>
            <a:endParaRPr lang="en-US" sz="2800" dirty="0" smtClean="0"/>
          </a:p>
          <a:p>
            <a:pPr marL="230188" indent="-230188">
              <a:buNone/>
            </a:pPr>
            <a:r>
              <a:rPr lang="en-US" sz="2800" dirty="0" smtClean="0"/>
              <a:t>changes </a:t>
            </a:r>
            <a:r>
              <a:rPr lang="en-US" sz="2800" dirty="0" err="1" smtClean="0"/>
              <a:t>colour</a:t>
            </a:r>
            <a:endParaRPr lang="en-US" sz="2800" dirty="0"/>
          </a:p>
        </p:txBody>
      </p:sp>
      <p:sp>
        <p:nvSpPr>
          <p:cNvPr id="249860" name="Rectangle 4"/>
          <p:cNvSpPr>
            <a:spLocks noChangeArrowheads="1"/>
          </p:cNvSpPr>
          <p:nvPr/>
        </p:nvSpPr>
        <p:spPr bwMode="auto">
          <a:xfrm rot="-5400000">
            <a:off x="-2667000" y="2971800"/>
            <a:ext cx="655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>
                <a:solidFill>
                  <a:schemeClr val="bg2"/>
                </a:solidFill>
              </a:rPr>
              <a:t>8.3 Reactions Between Acids and Bases</a:t>
            </a:r>
          </a:p>
        </p:txBody>
      </p:sp>
      <p:sp>
        <p:nvSpPr>
          <p:cNvPr id="249863" name="Line 7"/>
          <p:cNvSpPr>
            <a:spLocks noChangeShapeType="1"/>
          </p:cNvSpPr>
          <p:nvPr/>
        </p:nvSpPr>
        <p:spPr bwMode="auto">
          <a:xfrm>
            <a:off x="5410200" y="5638800"/>
            <a:ext cx="5334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AU"/>
          </a:p>
        </p:txBody>
      </p:sp>
      <p:pic>
        <p:nvPicPr>
          <p:cNvPr id="8" name="Picture 1029" descr="den11102_0806"/>
          <p:cNvPicPr>
            <a:picLocks noChangeAspect="1" noChangeArrowheads="1"/>
          </p:cNvPicPr>
          <p:nvPr/>
        </p:nvPicPr>
        <p:blipFill>
          <a:blip r:embed="rId2"/>
          <a:srcRect l="28420" t="2657" r="28420" b="50486"/>
          <a:stretch>
            <a:fillRect/>
          </a:stretch>
        </p:blipFill>
        <p:spPr bwMode="auto">
          <a:xfrm>
            <a:off x="4929190" y="3888723"/>
            <a:ext cx="1448445" cy="2969277"/>
          </a:xfrm>
          <a:prstGeom prst="rect">
            <a:avLst/>
          </a:prstGeom>
          <a:noFill/>
        </p:spPr>
      </p:pic>
      <p:pic>
        <p:nvPicPr>
          <p:cNvPr id="9" name="Picture 1029" descr="den11102_0806"/>
          <p:cNvPicPr>
            <a:picLocks noChangeAspect="1" noChangeArrowheads="1"/>
          </p:cNvPicPr>
          <p:nvPr/>
        </p:nvPicPr>
        <p:blipFill>
          <a:blip r:embed="rId2"/>
          <a:srcRect l="26748" t="50486" r="26748" b="1771"/>
          <a:stretch>
            <a:fillRect/>
          </a:stretch>
        </p:blipFill>
        <p:spPr bwMode="auto">
          <a:xfrm>
            <a:off x="7583351" y="3832501"/>
            <a:ext cx="1560649" cy="30254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10352</TotalTime>
  <Words>1189</Words>
  <Application>Microsoft PowerPoint</Application>
  <PresentationFormat>On-screen Show (4:3)</PresentationFormat>
  <Paragraphs>213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Default Design</vt:lpstr>
      <vt:lpstr> Acids, bases and the pH scale   Lecture 6 for BES102 &amp; BVW102   11 March 2009</vt:lpstr>
      <vt:lpstr>Lecture 6 objectives</vt:lpstr>
      <vt:lpstr>8.1 Acids and bases</vt:lpstr>
      <vt:lpstr>Brønsted-Lowry theory  of acids and bases</vt:lpstr>
      <vt:lpstr>Brønsted-Lowry theory  of acids and bases</vt:lpstr>
      <vt:lpstr>Brønsted-Lowry theory  of acids and bases</vt:lpstr>
      <vt:lpstr>Acid-base properties of water</vt:lpstr>
      <vt:lpstr>Acid and base strength</vt:lpstr>
      <vt:lpstr>Strong acids and bases</vt:lpstr>
      <vt:lpstr>Weak acids</vt:lpstr>
      <vt:lpstr>Weak bases</vt:lpstr>
      <vt:lpstr>Conjugate acids and bases</vt:lpstr>
      <vt:lpstr>Slide 13</vt:lpstr>
      <vt:lpstr>Acid-base dissociation</vt:lpstr>
      <vt:lpstr>Conjugate acid-base pairs</vt:lpstr>
      <vt:lpstr>8.2  pH: A measurement scale for acids and bases</vt:lpstr>
      <vt:lpstr>A definition of pH</vt:lpstr>
      <vt:lpstr>Measuring pH</vt:lpstr>
      <vt:lpstr>The pH scale</vt:lpstr>
      <vt:lpstr>Slide 20</vt:lpstr>
      <vt:lpstr>8.3 Reactions between acids and bases</vt:lpstr>
      <vt:lpstr>8.3 Reactions Between Acids and Bases</vt:lpstr>
      <vt:lpstr>Acid – base titration</vt:lpstr>
      <vt:lpstr>Relationship between pH and colour in acid-base indicators</vt:lpstr>
      <vt:lpstr>Determine the concentration of a solution of hydrochloric acid</vt:lpstr>
    </vt:vector>
  </TitlesOfParts>
  <Company>Food Science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Allergen testing ELISA-based peanut allergen testing  208-310 : Practical class 9</dc:title>
  <dc:creator>Button</dc:creator>
  <cp:lastModifiedBy>Philip Button</cp:lastModifiedBy>
  <cp:revision>1238</cp:revision>
  <dcterms:created xsi:type="dcterms:W3CDTF">2006-05-07T05:23:32Z</dcterms:created>
  <dcterms:modified xsi:type="dcterms:W3CDTF">2009-03-07T13:30:12Z</dcterms:modified>
</cp:coreProperties>
</file>