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487" r:id="rId3"/>
    <p:sldId id="488" r:id="rId4"/>
    <p:sldId id="489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528" r:id="rId13"/>
    <p:sldId id="497" r:id="rId14"/>
    <p:sldId id="498" r:id="rId15"/>
    <p:sldId id="499" r:id="rId16"/>
    <p:sldId id="500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14" r:id="rId31"/>
    <p:sldId id="515" r:id="rId32"/>
    <p:sldId id="517" r:id="rId33"/>
    <p:sldId id="519" r:id="rId34"/>
    <p:sldId id="518" r:id="rId35"/>
    <p:sldId id="520" r:id="rId36"/>
    <p:sldId id="521" r:id="rId37"/>
    <p:sldId id="522" r:id="rId38"/>
    <p:sldId id="523" r:id="rId39"/>
    <p:sldId id="524" r:id="rId40"/>
    <p:sldId id="525" r:id="rId41"/>
    <p:sldId id="527" r:id="rId4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3/18/2009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3/18/2009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05400" y="2057400"/>
            <a:ext cx="3810000" cy="4114800"/>
          </a:xfrm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Stoichiometry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7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18 March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Lecture 7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572528" cy="5126055"/>
          </a:xfrm>
        </p:spPr>
        <p:txBody>
          <a:bodyPr/>
          <a:lstStyle/>
          <a:p>
            <a:r>
              <a:rPr lang="en-AU" dirty="0" smtClean="0"/>
              <a:t>Understanding of:</a:t>
            </a:r>
          </a:p>
          <a:p>
            <a:pPr lvl="1"/>
            <a:r>
              <a:rPr lang="en-AU" dirty="0" smtClean="0"/>
              <a:t>What a mole is.</a:t>
            </a:r>
          </a:p>
          <a:p>
            <a:pPr lvl="1"/>
            <a:r>
              <a:rPr lang="en-AU" dirty="0" smtClean="0"/>
              <a:t>What formula weight is and how to use it.</a:t>
            </a:r>
          </a:p>
          <a:p>
            <a:pPr lvl="1"/>
            <a:r>
              <a:rPr lang="en-AU" dirty="0" smtClean="0"/>
              <a:t>Types of chemical equations.</a:t>
            </a:r>
          </a:p>
          <a:p>
            <a:pPr lvl="1"/>
            <a:r>
              <a:rPr lang="en-AU" dirty="0" smtClean="0"/>
              <a:t>How to balance chemical equations.</a:t>
            </a:r>
          </a:p>
          <a:p>
            <a:pPr lvl="1"/>
            <a:r>
              <a:rPr lang="en-AU" dirty="0" smtClean="0"/>
              <a:t>Law of conversation of mass</a:t>
            </a:r>
          </a:p>
          <a:p>
            <a:pPr lvl="1"/>
            <a:endParaRPr lang="en-AU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r>
              <a:rPr lang="en-US" dirty="0"/>
              <a:t>4.1 The </a:t>
            </a:r>
            <a:r>
              <a:rPr lang="en-US" dirty="0" smtClean="0"/>
              <a:t>mole concept </a:t>
            </a:r>
            <a:r>
              <a:rPr lang="en-US" dirty="0"/>
              <a:t>and </a:t>
            </a:r>
            <a:r>
              <a:rPr lang="en-US" dirty="0" smtClean="0"/>
              <a:t>atoms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8001000" cy="4800600"/>
          </a:xfrm>
        </p:spPr>
        <p:txBody>
          <a:bodyPr/>
          <a:lstStyle/>
          <a:p>
            <a:r>
              <a:rPr lang="en-US" dirty="0"/>
              <a:t>Atoms are exceedingly small</a:t>
            </a:r>
          </a:p>
          <a:p>
            <a:pPr lvl="1"/>
            <a:r>
              <a:rPr lang="en-US" dirty="0"/>
              <a:t>Unit of measurement for mass of an atom is </a:t>
            </a:r>
            <a:r>
              <a:rPr lang="en-US" dirty="0" err="1" smtClean="0"/>
              <a:t>dalton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Da</a:t>
            </a:r>
            <a:r>
              <a:rPr lang="en-US" dirty="0" smtClean="0"/>
              <a:t>) </a:t>
            </a:r>
            <a:r>
              <a:rPr lang="en-US" dirty="0"/>
              <a:t>– unit of measure for the mass of atoms</a:t>
            </a:r>
          </a:p>
          <a:p>
            <a:pPr lvl="2"/>
            <a:r>
              <a:rPr lang="en-US" dirty="0"/>
              <a:t>carbon-12 assigned the mass of exactly 12 </a:t>
            </a:r>
            <a:r>
              <a:rPr lang="en-US" dirty="0" err="1" smtClean="0"/>
              <a:t>Da</a:t>
            </a:r>
            <a:endParaRPr lang="en-US" dirty="0"/>
          </a:p>
          <a:p>
            <a:pPr lvl="2"/>
            <a:r>
              <a:rPr lang="en-US" dirty="0"/>
              <a:t>1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/>
              <a:t>= 1.66 x 10</a:t>
            </a:r>
            <a:r>
              <a:rPr lang="en-US" baseline="30000" dirty="0"/>
              <a:t>-24</a:t>
            </a:r>
            <a:r>
              <a:rPr lang="en-US" dirty="0"/>
              <a:t> g </a:t>
            </a:r>
          </a:p>
          <a:p>
            <a:endParaRPr lang="en-US" dirty="0" smtClean="0"/>
          </a:p>
          <a:p>
            <a:r>
              <a:rPr lang="en-US" dirty="0" smtClean="0"/>
              <a:t>Periodic </a:t>
            </a:r>
            <a:r>
              <a:rPr lang="en-US" dirty="0"/>
              <a:t>table gives atomic weights in </a:t>
            </a:r>
            <a:r>
              <a:rPr lang="en-US" dirty="0" err="1" smtClean="0"/>
              <a:t>Da</a:t>
            </a:r>
            <a:endParaRPr lang="en-US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5" name="Rectangle 5"/>
          <p:cNvSpPr>
            <a:spLocks noChangeArrowheads="1"/>
          </p:cNvSpPr>
          <p:nvPr/>
        </p:nvSpPr>
        <p:spPr bwMode="auto">
          <a:xfrm>
            <a:off x="2057400" y="2667000"/>
            <a:ext cx="6324600" cy="9906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620000" cy="4953000"/>
          </a:xfrm>
        </p:spPr>
        <p:txBody>
          <a:bodyPr/>
          <a:lstStyle/>
          <a:p>
            <a:r>
              <a:rPr lang="en-US" dirty="0"/>
              <a:t>A practical unit for defining a collection of atoms is the </a:t>
            </a:r>
            <a:r>
              <a:rPr lang="en-US" b="1" dirty="0">
                <a:solidFill>
                  <a:srgbClr val="E87118"/>
                </a:solidFill>
              </a:rPr>
              <a:t>mole</a:t>
            </a:r>
          </a:p>
          <a:p>
            <a:pPr>
              <a:buFontTx/>
              <a:buNone/>
            </a:pPr>
            <a:endParaRPr lang="en-US" b="1" dirty="0">
              <a:solidFill>
                <a:srgbClr val="E87118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     </a:t>
            </a:r>
            <a:r>
              <a:rPr lang="en-US" sz="2800" dirty="0">
                <a:solidFill>
                  <a:schemeClr val="folHlink"/>
                </a:solidFill>
              </a:rPr>
              <a:t>1 mole of atoms = 6.022 x 10</a:t>
            </a:r>
            <a:r>
              <a:rPr lang="en-US" sz="2800" baseline="30000" dirty="0">
                <a:solidFill>
                  <a:schemeClr val="folHlink"/>
                </a:solidFill>
              </a:rPr>
              <a:t>23</a:t>
            </a:r>
            <a:r>
              <a:rPr lang="en-US" sz="2800" dirty="0">
                <a:solidFill>
                  <a:schemeClr val="folHlink"/>
                </a:solidFill>
              </a:rPr>
              <a:t> atoms</a:t>
            </a:r>
          </a:p>
          <a:p>
            <a:pPr>
              <a:buFontTx/>
              <a:buNone/>
            </a:pPr>
            <a:endParaRPr lang="en-US" dirty="0">
              <a:solidFill>
                <a:schemeClr val="folHlink"/>
              </a:solidFill>
            </a:endParaRPr>
          </a:p>
          <a:p>
            <a:r>
              <a:rPr lang="en-US" dirty="0"/>
              <a:t>This is called Avogadro’s number</a:t>
            </a:r>
          </a:p>
          <a:p>
            <a:pPr lvl="1"/>
            <a:r>
              <a:rPr lang="en-US" dirty="0"/>
              <a:t>This has provided the basis for the concept of the mole</a:t>
            </a:r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mole </a:t>
            </a:r>
            <a:r>
              <a:rPr lang="en-US" dirty="0"/>
              <a:t>and Avogadro’s </a:t>
            </a:r>
            <a:r>
              <a:rPr lang="en-US" dirty="0" smtClean="0"/>
              <a:t>number</a:t>
            </a:r>
            <a:endParaRPr lang="en-US" dirty="0"/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 rot="-5400000">
            <a:off x="-2438400" y="28956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4.1 The Mole Concept and Atoms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8" name="Rectangle 8"/>
          <p:cNvSpPr>
            <a:spLocks noChangeArrowheads="1"/>
          </p:cNvSpPr>
          <p:nvPr/>
        </p:nvSpPr>
        <p:spPr bwMode="auto">
          <a:xfrm rot="-5400000">
            <a:off x="-2438400" y="28956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4.1 The Mole Concept and Atoms</a:t>
            </a:r>
          </a:p>
        </p:txBody>
      </p:sp>
      <p:sp>
        <p:nvSpPr>
          <p:cNvPr id="10240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mole</a:t>
            </a:r>
            <a:endParaRPr lang="en-US" dirty="0"/>
          </a:p>
        </p:txBody>
      </p:sp>
      <p:sp>
        <p:nvSpPr>
          <p:cNvPr id="10241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0" y="1371600"/>
            <a:ext cx="7620000" cy="4800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To make this connection we must define the </a:t>
            </a:r>
            <a:r>
              <a:rPr lang="en-US" b="1" dirty="0">
                <a:solidFill>
                  <a:schemeClr val="accent2"/>
                </a:solidFill>
              </a:rPr>
              <a:t>mole</a:t>
            </a:r>
            <a:r>
              <a:rPr lang="en-US" dirty="0"/>
              <a:t> as a counting unit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The mole is abbreviated mol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dirty="0"/>
              <a:t>A mole is simply a unit that defines an amount of something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dirty="0"/>
              <a:t>Dozen defines 12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30" name="Object 6"/>
          <p:cNvGraphicFramePr>
            <a:graphicFrameLocks noChangeAspect="1"/>
          </p:cNvGraphicFramePr>
          <p:nvPr/>
        </p:nvGraphicFramePr>
        <p:xfrm>
          <a:off x="1916113" y="4786322"/>
          <a:ext cx="6837362" cy="955675"/>
        </p:xfrm>
        <a:graphic>
          <a:graphicData uri="http://schemas.openxmlformats.org/presentationml/2006/ole">
            <p:oleObj spid="_x0000_s67586" name="Equation" r:id="rId3" imgW="2997000" imgH="419040" progId="Equation.3">
              <p:embed/>
            </p:oleObj>
          </a:graphicData>
        </a:graphic>
      </p:graphicFrame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743200" y="4876800"/>
            <a:ext cx="838200" cy="4572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>
            <a:off x="4648200" y="5486400"/>
            <a:ext cx="838200" cy="4572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3433" name="Line 9"/>
          <p:cNvSpPr>
            <a:spLocks noChangeShapeType="1"/>
          </p:cNvSpPr>
          <p:nvPr/>
        </p:nvSpPr>
        <p:spPr bwMode="auto">
          <a:xfrm>
            <a:off x="2438400" y="5486400"/>
            <a:ext cx="838200" cy="4572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>
            <a:off x="7924800" y="4876800"/>
            <a:ext cx="838200" cy="4572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2057400" y="6019800"/>
            <a:ext cx="5867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=19.00 g F/mol F or 19.00 g/mol F</a:t>
            </a:r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 rot="-5400000">
            <a:off x="-2438400" y="28956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4.1 The Mole Concept and Atoms</a:t>
            </a:r>
          </a:p>
        </p:txBody>
      </p:sp>
      <p:sp>
        <p:nvSpPr>
          <p:cNvPr id="103437" name="Rectangle 13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US" dirty="0"/>
              <a:t>Atomic </a:t>
            </a:r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0343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524000" y="1143000"/>
            <a:ext cx="7620000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/>
              <a:t>The atomic mass of </a:t>
            </a:r>
            <a:r>
              <a:rPr lang="en-US" sz="2800" dirty="0">
                <a:solidFill>
                  <a:schemeClr val="accent2"/>
                </a:solidFill>
              </a:rPr>
              <a:t>one atom</a:t>
            </a:r>
            <a:r>
              <a:rPr lang="en-US" sz="2800" dirty="0"/>
              <a:t> of an element corresponds to: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The average mass of a single atom in </a:t>
            </a:r>
            <a:r>
              <a:rPr lang="en-US" sz="2400" dirty="0" err="1" smtClean="0"/>
              <a:t>Da</a:t>
            </a:r>
            <a:endParaRPr lang="en-US" sz="2400" dirty="0"/>
          </a:p>
          <a:p>
            <a:pPr lvl="1">
              <a:spcBef>
                <a:spcPct val="50000"/>
              </a:spcBef>
            </a:pPr>
            <a:r>
              <a:rPr lang="en-US" sz="2400" dirty="0"/>
              <a:t>The mass of a mole of atoms in grams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1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accent2"/>
                </a:solidFill>
              </a:rPr>
              <a:t>atom</a:t>
            </a:r>
            <a:r>
              <a:rPr lang="en-US" sz="2400" dirty="0">
                <a:solidFill>
                  <a:schemeClr val="tx2"/>
                </a:solidFill>
              </a:rPr>
              <a:t> of </a:t>
            </a:r>
            <a:r>
              <a:rPr lang="en-US" sz="2400" dirty="0"/>
              <a:t>F</a:t>
            </a:r>
            <a:r>
              <a:rPr lang="en-US" sz="2400" dirty="0">
                <a:solidFill>
                  <a:srgbClr val="800080"/>
                </a:solidFill>
              </a:rPr>
              <a:t> </a:t>
            </a:r>
            <a:r>
              <a:rPr lang="en-US" sz="2400" dirty="0"/>
              <a:t>is</a:t>
            </a:r>
            <a:r>
              <a:rPr lang="en-US" sz="2400" dirty="0">
                <a:solidFill>
                  <a:srgbClr val="800080"/>
                </a:solidFill>
              </a:rPr>
              <a:t> </a:t>
            </a:r>
            <a:r>
              <a:rPr lang="en-US" sz="2400" dirty="0"/>
              <a:t>19.00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 smtClean="0">
                <a:solidFill>
                  <a:schemeClr val="accent2"/>
                </a:solidFill>
              </a:rPr>
              <a:t>D</a:t>
            </a:r>
            <a:r>
              <a:rPr lang="en-US" sz="2400" b="1" dirty="0" err="1" smtClean="0">
                <a:solidFill>
                  <a:schemeClr val="accent2"/>
                </a:solidFill>
              </a:rPr>
              <a:t>a</a:t>
            </a:r>
            <a:r>
              <a:rPr lang="en-US" sz="2400" dirty="0" smtClean="0"/>
              <a:t> </a:t>
            </a:r>
            <a:r>
              <a:rPr lang="en-US" sz="2400" dirty="0"/>
              <a:t>	19.00 </a:t>
            </a:r>
            <a:r>
              <a:rPr lang="en-US" sz="2400" dirty="0" err="1" smtClean="0"/>
              <a:t>D</a:t>
            </a:r>
            <a:r>
              <a:rPr lang="en-US" sz="2400" dirty="0" err="1" smtClean="0"/>
              <a:t>a</a:t>
            </a:r>
            <a:r>
              <a:rPr lang="en-US" sz="2400" dirty="0" smtClean="0"/>
              <a:t>/atom </a:t>
            </a:r>
            <a:r>
              <a:rPr lang="en-US" sz="2400" dirty="0"/>
              <a:t>F 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1 </a:t>
            </a:r>
            <a:r>
              <a:rPr lang="en-US" sz="2400" dirty="0">
                <a:solidFill>
                  <a:schemeClr val="accent2"/>
                </a:solidFill>
              </a:rPr>
              <a:t>mole</a:t>
            </a:r>
            <a:r>
              <a:rPr lang="en-US" sz="2400" dirty="0"/>
              <a:t> of F is 19.00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g	</a:t>
            </a:r>
            <a:r>
              <a:rPr lang="en-US" sz="2400" dirty="0"/>
              <a:t>19.00 g/mole F</a:t>
            </a:r>
          </a:p>
          <a:p>
            <a:pPr lvl="1">
              <a:spcBef>
                <a:spcPct val="50000"/>
              </a:spcBef>
              <a:buClrTx/>
            </a:pPr>
            <a:endParaRPr lang="en-US" sz="2400" b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4.2 The </a:t>
            </a:r>
            <a:r>
              <a:rPr lang="en-US" dirty="0" smtClean="0"/>
              <a:t>chemical formula</a:t>
            </a:r>
            <a:r>
              <a:rPr lang="en-US" dirty="0"/>
              <a:t>, </a:t>
            </a:r>
            <a:r>
              <a:rPr lang="en-US" dirty="0" smtClean="0"/>
              <a:t>formula weight</a:t>
            </a:r>
            <a:r>
              <a:rPr lang="en-US" dirty="0"/>
              <a:t>, and </a:t>
            </a:r>
            <a:r>
              <a:rPr lang="en-US" dirty="0" smtClean="0"/>
              <a:t>molar mass</a:t>
            </a:r>
            <a:endParaRPr 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8200" cy="472440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Chemical formula</a:t>
            </a:r>
            <a:r>
              <a:rPr lang="en-US" dirty="0"/>
              <a:t> - a combination of symbols of the various elements that make up the compound</a:t>
            </a:r>
          </a:p>
          <a:p>
            <a:r>
              <a:rPr lang="en-US" dirty="0">
                <a:solidFill>
                  <a:schemeClr val="accent2"/>
                </a:solidFill>
              </a:rPr>
              <a:t>Formula unit</a:t>
            </a:r>
            <a:r>
              <a:rPr lang="en-US" dirty="0"/>
              <a:t> - the smallest collection of atoms that provide two important pieces of information</a:t>
            </a:r>
          </a:p>
          <a:p>
            <a:pPr lvl="1"/>
            <a:r>
              <a:rPr lang="en-US" dirty="0"/>
              <a:t>The identity of the atoms</a:t>
            </a:r>
          </a:p>
          <a:p>
            <a:pPr lvl="1"/>
            <a:r>
              <a:rPr lang="en-US" dirty="0"/>
              <a:t>The relative number of each type of atom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 rot="-5400000">
            <a:off x="-27051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1447800" y="304800"/>
            <a:ext cx="746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0375" indent="-176213" algn="l">
              <a:spcBef>
                <a:spcPct val="50000"/>
              </a:spcBef>
            </a:pP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Chemical </a:t>
            </a:r>
            <a:r>
              <a:rPr lang="en-US" dirty="0" smtClean="0"/>
              <a:t>formula</a:t>
            </a:r>
            <a:endParaRPr lang="en-US" dirty="0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4724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Consider the following formulas: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H</a:t>
            </a:r>
            <a:r>
              <a:rPr lang="en-US" sz="2800" baseline="-25000" dirty="0">
                <a:solidFill>
                  <a:schemeClr val="accent2"/>
                </a:solidFill>
              </a:rPr>
              <a:t>2</a:t>
            </a:r>
            <a:r>
              <a:rPr lang="en-US" sz="2800" dirty="0"/>
              <a:t> – 2 atoms of hydrogen are chemically bonded forming diatomic hydrogen, subscript 2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H</a:t>
            </a:r>
            <a:r>
              <a:rPr lang="en-US" sz="2800" baseline="-25000" dirty="0">
                <a:solidFill>
                  <a:schemeClr val="accent2"/>
                </a:solidFill>
              </a:rPr>
              <a:t>2</a:t>
            </a:r>
            <a:r>
              <a:rPr lang="en-US" sz="2800" dirty="0">
                <a:solidFill>
                  <a:schemeClr val="accent2"/>
                </a:solidFill>
              </a:rPr>
              <a:t>O</a:t>
            </a:r>
            <a:r>
              <a:rPr lang="en-US" sz="2800" dirty="0"/>
              <a:t> – 2 atoms of hydrogen and 1 atom of oxygen, lack of subscript means one atom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 err="1">
                <a:solidFill>
                  <a:schemeClr val="accent2"/>
                </a:solidFill>
              </a:rPr>
              <a:t>NaCl</a:t>
            </a:r>
            <a:r>
              <a:rPr lang="en-US" sz="2800" dirty="0"/>
              <a:t> – 1 atom each of sodium and chlorine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Ca(OH)</a:t>
            </a:r>
            <a:r>
              <a:rPr lang="en-US" sz="2800" baseline="-25000" dirty="0">
                <a:solidFill>
                  <a:schemeClr val="accent2"/>
                </a:solidFill>
              </a:rPr>
              <a:t>2</a:t>
            </a:r>
            <a:r>
              <a:rPr lang="en-US" sz="2800" dirty="0"/>
              <a:t> – 1 atom of calcium and 2 atoms each of oxygen and hydrogen, subscript outside parentheses applies to </a:t>
            </a:r>
            <a:r>
              <a:rPr lang="en-US" sz="2800" dirty="0">
                <a:solidFill>
                  <a:schemeClr val="accent2"/>
                </a:solidFill>
              </a:rPr>
              <a:t>all</a:t>
            </a:r>
            <a:r>
              <a:rPr lang="en-US" sz="2800" dirty="0"/>
              <a:t> atoms inside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ChangeArrowheads="1"/>
          </p:cNvSpPr>
          <p:nvPr/>
        </p:nvSpPr>
        <p:spPr bwMode="auto">
          <a:xfrm rot="-5400000">
            <a:off x="-27051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  <p:sp>
        <p:nvSpPr>
          <p:cNvPr id="147459" name="Text Box 3"/>
          <p:cNvSpPr txBox="1">
            <a:spLocks noChangeArrowheads="1"/>
          </p:cNvSpPr>
          <p:nvPr/>
        </p:nvSpPr>
        <p:spPr bwMode="auto">
          <a:xfrm>
            <a:off x="1447800" y="304800"/>
            <a:ext cx="746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0375" indent="-176213" algn="l">
              <a:spcBef>
                <a:spcPct val="50000"/>
              </a:spcBef>
            </a:pP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Chemical </a:t>
            </a:r>
            <a:r>
              <a:rPr lang="en-US" dirty="0" smtClean="0"/>
              <a:t>formula</a:t>
            </a:r>
            <a:endParaRPr lang="en-US" dirty="0"/>
          </a:p>
        </p:txBody>
      </p:sp>
      <p:sp>
        <p:nvSpPr>
          <p:cNvPr id="1474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49530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Consider the following formulas: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(NH</a:t>
            </a:r>
            <a:r>
              <a:rPr lang="en-US" sz="2400" baseline="-25000" dirty="0"/>
              <a:t>4</a:t>
            </a:r>
            <a:r>
              <a:rPr lang="en-US" sz="2400" dirty="0"/>
              <a:t>)</a:t>
            </a:r>
            <a:r>
              <a:rPr lang="en-US" sz="2400" baseline="-25000" dirty="0"/>
              <a:t>3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– </a:t>
            </a:r>
            <a:r>
              <a:rPr lang="en-US" sz="2400" dirty="0" smtClean="0"/>
              <a:t>3 </a:t>
            </a:r>
            <a:r>
              <a:rPr lang="en-US" sz="2400" dirty="0"/>
              <a:t>ammonium ions and 1 </a:t>
            </a:r>
            <a:r>
              <a:rPr lang="en-US" sz="2400" dirty="0" err="1" smtClean="0"/>
              <a:t>sulphate</a:t>
            </a:r>
            <a:r>
              <a:rPr lang="en-US" sz="2400" dirty="0" smtClean="0"/>
              <a:t> </a:t>
            </a:r>
            <a:r>
              <a:rPr lang="en-US" sz="2400" dirty="0"/>
              <a:t>ion</a:t>
            </a:r>
          </a:p>
          <a:p>
            <a:pPr lvl="1">
              <a:spcBef>
                <a:spcPct val="50000"/>
              </a:spcBef>
            </a:pPr>
            <a:r>
              <a:rPr lang="en-US" sz="2200" dirty="0"/>
              <a:t>Ammonium ion contains 1 nitrogen and 4 hydrogen</a:t>
            </a:r>
          </a:p>
          <a:p>
            <a:pPr lvl="1">
              <a:spcBef>
                <a:spcPct val="50000"/>
              </a:spcBef>
            </a:pPr>
            <a:r>
              <a:rPr lang="en-US" sz="2200" dirty="0" err="1" smtClean="0"/>
              <a:t>Sulphate</a:t>
            </a:r>
            <a:r>
              <a:rPr lang="en-US" sz="2200" dirty="0" smtClean="0"/>
              <a:t> </a:t>
            </a:r>
            <a:r>
              <a:rPr lang="en-US" sz="2200" dirty="0"/>
              <a:t>ion contains 1 </a:t>
            </a:r>
            <a:r>
              <a:rPr lang="en-US" sz="2200" dirty="0" err="1" smtClean="0"/>
              <a:t>sulphur</a:t>
            </a:r>
            <a:r>
              <a:rPr lang="en-US" sz="2200" dirty="0" smtClean="0"/>
              <a:t> </a:t>
            </a:r>
            <a:r>
              <a:rPr lang="en-US" sz="2200" dirty="0"/>
              <a:t>and 4 oxygen</a:t>
            </a:r>
          </a:p>
          <a:p>
            <a:pPr lvl="1">
              <a:spcBef>
                <a:spcPct val="50000"/>
              </a:spcBef>
            </a:pPr>
            <a:r>
              <a:rPr lang="en-US" sz="2200" dirty="0"/>
              <a:t>Compound contains 2 N, 8 H, 1 S, and 4 O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CuSO</a:t>
            </a:r>
            <a:r>
              <a:rPr lang="en-US" sz="2400" baseline="-25000" dirty="0"/>
              <a:t>4</a:t>
            </a:r>
            <a:r>
              <a:rPr lang="en-US" sz="2400" baseline="30000" dirty="0"/>
              <a:t>.</a:t>
            </a:r>
            <a:r>
              <a:rPr lang="en-US" sz="2400" dirty="0"/>
              <a:t>5H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2200" dirty="0"/>
              <a:t>This is an example of a </a:t>
            </a:r>
            <a:r>
              <a:rPr lang="en-US" sz="2200" b="1" dirty="0">
                <a:solidFill>
                  <a:schemeClr val="accent2"/>
                </a:solidFill>
              </a:rPr>
              <a:t>hydrate</a:t>
            </a:r>
            <a:r>
              <a:rPr lang="en-US" sz="2200" dirty="0"/>
              <a:t> - compounds containing one or more water molecules as an integral part of their structure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2200" dirty="0"/>
              <a:t>5 units of water with 1 CuSO</a:t>
            </a:r>
            <a:r>
              <a:rPr lang="en-US" sz="2200" baseline="-25000" dirty="0"/>
              <a:t>4</a:t>
            </a:r>
            <a:endParaRPr lang="en-US" sz="2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CA" dirty="0"/>
              <a:t>Comparison of </a:t>
            </a:r>
            <a:r>
              <a:rPr lang="en-CA" dirty="0" smtClean="0"/>
              <a:t>hydrated </a:t>
            </a:r>
            <a:r>
              <a:rPr lang="en-CA" dirty="0"/>
              <a:t>and </a:t>
            </a:r>
            <a:r>
              <a:rPr lang="en-CA" dirty="0" smtClean="0"/>
              <a:t>anhydrous copper sulphate</a:t>
            </a:r>
            <a:endParaRPr lang="en-CA" dirty="0"/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1714480" y="5500702"/>
            <a:ext cx="2624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dirty="0">
                <a:solidFill>
                  <a:srgbClr val="000A6B"/>
                </a:solidFill>
              </a:rPr>
              <a:t>Hydrated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rgbClr val="000A6B"/>
                </a:solidFill>
              </a:rPr>
              <a:t>copper sulfate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5072066" y="5500702"/>
            <a:ext cx="339569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solidFill>
                  <a:srgbClr val="000A6B"/>
                </a:solidFill>
              </a:rPr>
              <a:t>Anhydrous copper sulfate</a:t>
            </a:r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 rot="-5400000">
            <a:off x="-27051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1142977" y="5911850"/>
            <a:ext cx="800102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Marked color difference illustrates the </a:t>
            </a:r>
            <a:r>
              <a:rPr lang="en-US" sz="2800" dirty="0" smtClean="0">
                <a:solidFill>
                  <a:schemeClr val="tx1"/>
                </a:solidFill>
              </a:rPr>
              <a:t>fact that </a:t>
            </a:r>
            <a:r>
              <a:rPr lang="en-US" sz="2800" dirty="0">
                <a:solidFill>
                  <a:schemeClr val="tx1"/>
                </a:solidFill>
              </a:rPr>
              <a:t>these are different compounds</a:t>
            </a:r>
          </a:p>
        </p:txBody>
      </p:sp>
      <p:pic>
        <p:nvPicPr>
          <p:cNvPr id="109579" name="Picture 11" descr="04_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71612"/>
            <a:ext cx="4437652" cy="396596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pPr algn="r"/>
            <a:r>
              <a:rPr lang="en-US" dirty="0"/>
              <a:t>Formula </a:t>
            </a:r>
            <a:r>
              <a:rPr lang="en-US" dirty="0" smtClean="0"/>
              <a:t>weight </a:t>
            </a:r>
            <a:r>
              <a:rPr lang="en-US" dirty="0"/>
              <a:t>and </a:t>
            </a:r>
            <a:r>
              <a:rPr lang="en-US" dirty="0" smtClean="0"/>
              <a:t>molar mass</a:t>
            </a:r>
            <a:endParaRPr lang="en-US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19200"/>
            <a:ext cx="7772400" cy="5638800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Formula weight</a:t>
            </a:r>
            <a:r>
              <a:rPr lang="en-US" sz="2800" dirty="0"/>
              <a:t> - the sum of the atomic weights of all atoms in the compound </a:t>
            </a:r>
            <a:r>
              <a:rPr lang="en-US" sz="2400" dirty="0"/>
              <a:t>as represented by its correct formula</a:t>
            </a:r>
          </a:p>
          <a:p>
            <a:pPr lvl="1"/>
            <a:r>
              <a:rPr lang="en-US" sz="2400" dirty="0"/>
              <a:t>expressed in </a:t>
            </a:r>
            <a:r>
              <a:rPr lang="en-US" sz="2400" dirty="0" err="1" smtClean="0"/>
              <a:t>da</a:t>
            </a:r>
            <a:endParaRPr lang="en-US" sz="2400" dirty="0"/>
          </a:p>
          <a:p>
            <a:r>
              <a:rPr lang="en-US" sz="2800" dirty="0"/>
              <a:t>What is the formula weight of H</a:t>
            </a:r>
            <a:r>
              <a:rPr lang="en-US" sz="2800" baseline="-25000" dirty="0"/>
              <a:t>2</a:t>
            </a:r>
            <a:r>
              <a:rPr lang="en-US" sz="2800" dirty="0"/>
              <a:t>O?</a:t>
            </a:r>
          </a:p>
          <a:p>
            <a:pPr lvl="1"/>
            <a:r>
              <a:rPr lang="en-US" sz="2400" dirty="0"/>
              <a:t>16.00 </a:t>
            </a:r>
            <a:r>
              <a:rPr lang="en-US" sz="2400" dirty="0" err="1" smtClean="0"/>
              <a:t>Da</a:t>
            </a:r>
            <a:r>
              <a:rPr lang="en-US" sz="2400" dirty="0" smtClean="0"/>
              <a:t> </a:t>
            </a:r>
            <a:r>
              <a:rPr lang="en-US" sz="2400" dirty="0"/>
              <a:t>+ 2(1.008 </a:t>
            </a:r>
            <a:r>
              <a:rPr lang="en-US" sz="2400" dirty="0" err="1" smtClean="0"/>
              <a:t>Da</a:t>
            </a:r>
            <a:r>
              <a:rPr lang="en-US" sz="2400" dirty="0" smtClean="0"/>
              <a:t>) </a:t>
            </a:r>
            <a:r>
              <a:rPr lang="en-US" sz="2400" dirty="0"/>
              <a:t>= 18.02 </a:t>
            </a:r>
            <a:r>
              <a:rPr lang="en-US" sz="2400" dirty="0" err="1" smtClean="0"/>
              <a:t>Da</a:t>
            </a:r>
            <a:endParaRPr lang="en-US" sz="2400" dirty="0"/>
          </a:p>
          <a:p>
            <a:r>
              <a:rPr lang="en-US" sz="2800" dirty="0">
                <a:solidFill>
                  <a:schemeClr val="accent2"/>
                </a:solidFill>
              </a:rPr>
              <a:t>Molar mass</a:t>
            </a:r>
            <a:r>
              <a:rPr lang="en-US" sz="2800" dirty="0"/>
              <a:t> – mass of a mole of compound in grams / mole</a:t>
            </a:r>
          </a:p>
          <a:p>
            <a:pPr lvl="1"/>
            <a:r>
              <a:rPr lang="en-US" sz="2400" dirty="0"/>
              <a:t>Numerically equal to the formula weight in </a:t>
            </a:r>
            <a:r>
              <a:rPr lang="en-US" sz="2400" dirty="0" err="1" smtClean="0"/>
              <a:t>da</a:t>
            </a:r>
            <a:endParaRPr lang="en-US" sz="2400" dirty="0"/>
          </a:p>
          <a:p>
            <a:r>
              <a:rPr lang="en-US" sz="2800" dirty="0"/>
              <a:t>What is the molar mass of H</a:t>
            </a:r>
            <a:r>
              <a:rPr lang="en-US" sz="2800" baseline="-25000" dirty="0"/>
              <a:t>2</a:t>
            </a:r>
            <a:r>
              <a:rPr lang="en-US" sz="2800" dirty="0"/>
              <a:t>O?</a:t>
            </a:r>
          </a:p>
          <a:p>
            <a:pPr lvl="1"/>
            <a:r>
              <a:rPr lang="en-US" sz="2400" dirty="0"/>
              <a:t>18.02 g/mol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</p:txBody>
      </p:sp>
      <p:sp>
        <p:nvSpPr>
          <p:cNvPr id="111623" name="Rectangle 7"/>
          <p:cNvSpPr>
            <a:spLocks noChangeArrowheads="1"/>
          </p:cNvSpPr>
          <p:nvPr/>
        </p:nvSpPr>
        <p:spPr bwMode="auto">
          <a:xfrm rot="-5400000">
            <a:off x="-2781300" y="2933700"/>
            <a:ext cx="6705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pPr algn="r"/>
            <a:r>
              <a:rPr lang="en-US" dirty="0"/>
              <a:t>Formula </a:t>
            </a:r>
            <a:r>
              <a:rPr lang="en-US" dirty="0" smtClean="0"/>
              <a:t>weight </a:t>
            </a:r>
            <a:r>
              <a:rPr lang="en-US" dirty="0"/>
              <a:t>and </a:t>
            </a:r>
            <a:r>
              <a:rPr lang="en-US" dirty="0" smtClean="0"/>
              <a:t>molar mass</a:t>
            </a:r>
            <a:endParaRPr lang="en-US" dirty="0"/>
          </a:p>
        </p:txBody>
      </p:sp>
      <p:sp>
        <p:nvSpPr>
          <p:cNvPr id="111623" name="Rectangle 7"/>
          <p:cNvSpPr>
            <a:spLocks noChangeArrowheads="1"/>
          </p:cNvSpPr>
          <p:nvPr/>
        </p:nvSpPr>
        <p:spPr bwMode="auto">
          <a:xfrm rot="-5400000">
            <a:off x="-2781300" y="2933700"/>
            <a:ext cx="6705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  <p:pic>
        <p:nvPicPr>
          <p:cNvPr id="119810" name="Picture 2" descr="image of key to Aldrich Product Labe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418" y="1714488"/>
            <a:ext cx="8434582" cy="434817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3" name="Picture 13" descr="04_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866554"/>
            <a:ext cx="4786314" cy="2991446"/>
          </a:xfrm>
          <a:prstGeom prst="rect">
            <a:avLst/>
          </a:prstGeom>
          <a:noFill/>
        </p:spPr>
      </p:pic>
      <p:sp>
        <p:nvSpPr>
          <p:cNvPr id="11264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r>
              <a:rPr lang="en-US" dirty="0"/>
              <a:t>Formula </a:t>
            </a:r>
            <a:r>
              <a:rPr lang="en-US" dirty="0" smtClean="0"/>
              <a:t>unit</a:t>
            </a:r>
            <a:endParaRPr lang="en-US" dirty="0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219200"/>
            <a:ext cx="7848600" cy="3505200"/>
          </a:xfrm>
        </p:spPr>
        <p:txBody>
          <a:bodyPr/>
          <a:lstStyle/>
          <a:p>
            <a:pPr marL="230188" indent="-230188">
              <a:lnSpc>
                <a:spcPct val="110000"/>
              </a:lnSpc>
            </a:pPr>
            <a:r>
              <a:rPr lang="en-US" sz="2800" dirty="0"/>
              <a:t>Formula unit – smallest collection of atoms from which the formula of a compound can be established</a:t>
            </a:r>
          </a:p>
          <a:p>
            <a:pPr marL="230188" indent="-230188">
              <a:lnSpc>
                <a:spcPct val="110000"/>
              </a:lnSpc>
            </a:pPr>
            <a:r>
              <a:rPr lang="en-US" sz="2800" dirty="0"/>
              <a:t>When calculating the formula weight (or molar mass) of an ionic compound, the smallest unit of the crystal is used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 rot="-5400000">
            <a:off x="-2781300" y="2933700"/>
            <a:ext cx="6705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r>
              <a:rPr lang="en-US" dirty="0"/>
              <a:t>Molar </a:t>
            </a:r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7620000" cy="48768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Molar mass</a:t>
            </a:r>
            <a:r>
              <a:rPr lang="en-US" sz="2800" dirty="0"/>
              <a:t> - </a:t>
            </a:r>
            <a:r>
              <a:rPr lang="en-US" sz="2600" dirty="0"/>
              <a:t>The mass in grams of 1 mole of atoms</a:t>
            </a:r>
          </a:p>
          <a:p>
            <a:pPr>
              <a:spcBef>
                <a:spcPct val="25000"/>
              </a:spcBef>
            </a:pPr>
            <a:r>
              <a:rPr lang="en-US" sz="2800" dirty="0"/>
              <a:t>What is the molar mass of carbon?</a:t>
            </a:r>
          </a:p>
          <a:p>
            <a:pPr>
              <a:spcBef>
                <a:spcPct val="25000"/>
              </a:spcBef>
              <a:buFontTx/>
              <a:buNone/>
            </a:pPr>
            <a:r>
              <a:rPr lang="en-US" sz="2800" dirty="0"/>
              <a:t>			</a:t>
            </a:r>
            <a:r>
              <a:rPr lang="en-US" sz="2400" dirty="0"/>
              <a:t>12.01 g/mol C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This means counting out a mole of </a:t>
            </a:r>
            <a:r>
              <a:rPr lang="en-US" sz="2800" dirty="0" smtClean="0"/>
              <a:t>carbon </a:t>
            </a:r>
            <a:r>
              <a:rPr lang="en-US" sz="2800" dirty="0"/>
              <a:t>atoms </a:t>
            </a:r>
            <a:r>
              <a:rPr lang="en-US" sz="2400" dirty="0"/>
              <a:t>(</a:t>
            </a:r>
            <a:r>
              <a:rPr lang="en-US" sz="2400" i="1" dirty="0"/>
              <a:t>i.e.,</a:t>
            </a:r>
            <a:r>
              <a:rPr lang="en-US" sz="2400" dirty="0"/>
              <a:t> 6.022 x 10</a:t>
            </a:r>
            <a:r>
              <a:rPr lang="en-US" sz="2400" baseline="30000" dirty="0"/>
              <a:t>23</a:t>
            </a:r>
            <a:r>
              <a:rPr lang="en-US" sz="2400" dirty="0"/>
              <a:t>)</a:t>
            </a:r>
            <a:r>
              <a:rPr lang="en-US" sz="2800" dirty="0"/>
              <a:t> they would have a mass of 12.01 g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One mole of </a:t>
            </a:r>
            <a:r>
              <a:rPr lang="en-US" sz="2800" dirty="0">
                <a:solidFill>
                  <a:schemeClr val="accent2"/>
                </a:solidFill>
              </a:rPr>
              <a:t>any</a:t>
            </a:r>
            <a:r>
              <a:rPr lang="en-US" sz="2800" dirty="0"/>
              <a:t> element contains the same </a:t>
            </a:r>
            <a:r>
              <a:rPr lang="en-US" sz="2800" dirty="0">
                <a:solidFill>
                  <a:schemeClr val="accent2"/>
                </a:solidFill>
              </a:rPr>
              <a:t>number</a:t>
            </a:r>
            <a:r>
              <a:rPr lang="en-US" sz="2800" dirty="0"/>
              <a:t> of atoms, </a:t>
            </a:r>
            <a:r>
              <a:rPr lang="en-US" sz="2400" dirty="0"/>
              <a:t>6.022 x 10</a:t>
            </a:r>
            <a:r>
              <a:rPr lang="en-US" sz="2400" baseline="30000" dirty="0"/>
              <a:t>23</a:t>
            </a:r>
            <a:r>
              <a:rPr lang="en-US" sz="2400" dirty="0"/>
              <a:t>, Avogadro’s number</a:t>
            </a:r>
            <a:endParaRPr lang="en-US" sz="2800" dirty="0"/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 rot="-5400000">
            <a:off x="-2781300" y="2933700"/>
            <a:ext cx="6705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4.2 The Chemical Formula, Formula Weight and Molar Mass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r>
              <a:rPr lang="en-US" dirty="0"/>
              <a:t>4.3 The </a:t>
            </a:r>
            <a:r>
              <a:rPr lang="en-US" dirty="0" smtClean="0"/>
              <a:t>chemical equation </a:t>
            </a:r>
            <a:r>
              <a:rPr lang="en-US" dirty="0"/>
              <a:t>and the </a:t>
            </a:r>
            <a:r>
              <a:rPr lang="en-US" dirty="0" smtClean="0"/>
              <a:t>information it conveys</a:t>
            </a:r>
            <a:endParaRPr lang="en-US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4582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A </a:t>
            </a:r>
            <a:r>
              <a:rPr lang="en-US" dirty="0" smtClean="0"/>
              <a:t>recipe for chemical change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</a:rPr>
              <a:t>Chemical equation</a:t>
            </a:r>
            <a:r>
              <a:rPr lang="en-US" dirty="0"/>
              <a:t> - shorthand notation of a chemical reaction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Describes all of the substances that react and all the products that form, physical states, and experimental conditions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</a:rPr>
              <a:t>Reactants</a:t>
            </a:r>
            <a:r>
              <a:rPr lang="en-US" dirty="0"/>
              <a:t> – (starting materials) – the substances that undergo change in the reaction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</a:rPr>
              <a:t>Products</a:t>
            </a:r>
            <a:r>
              <a:rPr lang="en-US" dirty="0"/>
              <a:t> – substances produced by the reaction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en-US" dirty="0"/>
              <a:t>Features of a </a:t>
            </a:r>
            <a:r>
              <a:rPr lang="en-US" dirty="0" smtClean="0"/>
              <a:t>chemical equation</a:t>
            </a:r>
            <a:endParaRPr lang="en-US" dirty="0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620000" cy="5410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Identity of products and reactants must be specified using chemical symbols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Reactants are written to the left of the reaction arrow and products are written to the right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Physical states of reactants and products may be shown in parentheses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Symbol </a:t>
            </a:r>
            <a:r>
              <a:rPr lang="en-US" dirty="0">
                <a:sym typeface="Symbol" pitchFamily="20" charset="2"/>
              </a:rPr>
              <a:t> over the reaction arrow means that energy is necessary for the reaction to occur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Equation must be balanced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40" name="Object 4"/>
          <p:cNvGraphicFramePr>
            <a:graphicFrameLocks noChangeAspect="1"/>
          </p:cNvGraphicFramePr>
          <p:nvPr/>
        </p:nvGraphicFramePr>
        <p:xfrm>
          <a:off x="1752600" y="1143000"/>
          <a:ext cx="6892925" cy="712788"/>
        </p:xfrm>
        <a:graphic>
          <a:graphicData uri="http://schemas.openxmlformats.org/presentationml/2006/ole">
            <p:oleObj spid="_x0000_s68610" name="Equation" r:id="rId3" imgW="2209680" imgH="228600" progId="Equation.3">
              <p:embed/>
            </p:oleObj>
          </a:graphicData>
        </a:graphic>
      </p:graphicFrame>
      <p:sp>
        <p:nvSpPr>
          <p:cNvPr id="116741" name="Line 5"/>
          <p:cNvSpPr>
            <a:spLocks noChangeShapeType="1"/>
          </p:cNvSpPr>
          <p:nvPr/>
        </p:nvSpPr>
        <p:spPr bwMode="auto">
          <a:xfrm flipH="1" flipV="1">
            <a:off x="2286000" y="1905000"/>
            <a:ext cx="228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42" name="Line 6"/>
          <p:cNvSpPr>
            <a:spLocks noChangeShapeType="1"/>
          </p:cNvSpPr>
          <p:nvPr/>
        </p:nvSpPr>
        <p:spPr bwMode="auto">
          <a:xfrm flipV="1">
            <a:off x="2514600" y="1752600"/>
            <a:ext cx="2590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43" name="Line 7"/>
          <p:cNvSpPr>
            <a:spLocks noChangeShapeType="1"/>
          </p:cNvSpPr>
          <p:nvPr/>
        </p:nvSpPr>
        <p:spPr bwMode="auto">
          <a:xfrm flipV="1">
            <a:off x="2971800" y="1828800"/>
            <a:ext cx="441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44" name="Line 8"/>
          <p:cNvSpPr>
            <a:spLocks noChangeShapeType="1"/>
          </p:cNvSpPr>
          <p:nvPr/>
        </p:nvSpPr>
        <p:spPr bwMode="auto">
          <a:xfrm flipH="1" flipV="1">
            <a:off x="1905000" y="1905000"/>
            <a:ext cx="304800" cy="2362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45" name="Text Box 9"/>
          <p:cNvSpPr txBox="1">
            <a:spLocks noChangeArrowheads="1"/>
          </p:cNvSpPr>
          <p:nvPr/>
        </p:nvSpPr>
        <p:spPr bwMode="auto">
          <a:xfrm>
            <a:off x="2928926" y="4800600"/>
            <a:ext cx="6062674" cy="608013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>
                <a:solidFill>
                  <a:srgbClr val="F5CC7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Products</a:t>
            </a:r>
            <a:r>
              <a:rPr lang="en-US" sz="3200">
                <a:solidFill>
                  <a:schemeClr val="tx1"/>
                </a:solidFill>
              </a:rPr>
              <a:t> – written on the right</a:t>
            </a:r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 flipH="1" flipV="1">
            <a:off x="5715000" y="1981200"/>
            <a:ext cx="152400" cy="28194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 flipV="1">
            <a:off x="6629400" y="1981200"/>
            <a:ext cx="1295400" cy="28194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1524000" y="4038600"/>
            <a:ext cx="7334280" cy="60801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>
              <a:spcBef>
                <a:spcPct val="50000"/>
              </a:spcBef>
            </a:pPr>
            <a:r>
              <a:rPr lang="en-US" sz="3200" b="1">
                <a:solidFill>
                  <a:schemeClr val="accent2"/>
                </a:solidFill>
              </a:rPr>
              <a:t>Reactants </a:t>
            </a:r>
            <a:r>
              <a:rPr lang="en-US" sz="3200">
                <a:solidFill>
                  <a:schemeClr val="tx1"/>
                </a:solidFill>
              </a:rPr>
              <a:t>– written on the left of arrow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1524000" y="2895600"/>
            <a:ext cx="6119834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000">
                <a:solidFill>
                  <a:schemeClr val="tx1"/>
                </a:solidFill>
              </a:rPr>
              <a:t>Products and reactants must be specified using chemical symbols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1214414" y="6172200"/>
            <a:ext cx="7786742" cy="58477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Physical states are shown in parentheses</a:t>
            </a:r>
          </a:p>
        </p:txBody>
      </p:sp>
      <p:sp>
        <p:nvSpPr>
          <p:cNvPr id="116751" name="Line 15"/>
          <p:cNvSpPr>
            <a:spLocks noChangeShapeType="1"/>
          </p:cNvSpPr>
          <p:nvPr/>
        </p:nvSpPr>
        <p:spPr bwMode="auto">
          <a:xfrm>
            <a:off x="2667000" y="1752600"/>
            <a:ext cx="533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52" name="Line 16"/>
          <p:cNvSpPr>
            <a:spLocks noChangeShapeType="1"/>
          </p:cNvSpPr>
          <p:nvPr/>
        </p:nvSpPr>
        <p:spPr bwMode="auto">
          <a:xfrm>
            <a:off x="6172200" y="1752600"/>
            <a:ext cx="4572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53" name="Line 17"/>
          <p:cNvSpPr>
            <a:spLocks noChangeShapeType="1"/>
          </p:cNvSpPr>
          <p:nvPr/>
        </p:nvSpPr>
        <p:spPr bwMode="auto">
          <a:xfrm>
            <a:off x="8305800" y="1752600"/>
            <a:ext cx="6096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54" name="Text Box 18"/>
          <p:cNvSpPr txBox="1">
            <a:spLocks noChangeArrowheads="1"/>
          </p:cNvSpPr>
          <p:nvPr/>
        </p:nvSpPr>
        <p:spPr bwMode="auto">
          <a:xfrm>
            <a:off x="1524000" y="5486400"/>
            <a:ext cx="4119570" cy="608013"/>
          </a:xfrm>
          <a:prstGeom prst="rect">
            <a:avLst/>
          </a:prstGeom>
          <a:solidFill>
            <a:schemeClr val="bg1"/>
          </a:solidFill>
          <a:ln w="2857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 </a:t>
            </a:r>
            <a:r>
              <a:rPr lang="en-US" sz="3200" dirty="0">
                <a:solidFill>
                  <a:schemeClr val="tx1"/>
                </a:solidFill>
              </a:rPr>
              <a:t>–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 energy is needed</a:t>
            </a:r>
          </a:p>
        </p:txBody>
      </p:sp>
      <p:sp>
        <p:nvSpPr>
          <p:cNvPr id="116755" name="Oval 19"/>
          <p:cNvSpPr>
            <a:spLocks noChangeArrowheads="1"/>
          </p:cNvSpPr>
          <p:nvPr/>
        </p:nvSpPr>
        <p:spPr bwMode="auto">
          <a:xfrm>
            <a:off x="4191000" y="1219200"/>
            <a:ext cx="381000" cy="304800"/>
          </a:xfrm>
          <a:prstGeom prst="ellips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57" name="Rectangle 21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/>
          <a:lstStyle/>
          <a:p>
            <a:r>
              <a:rPr lang="en-US" dirty="0">
                <a:solidFill>
                  <a:srgbClr val="800080"/>
                </a:solidFill>
              </a:rPr>
              <a:t>Features of a </a:t>
            </a:r>
            <a:r>
              <a:rPr lang="en-US" dirty="0" smtClean="0">
                <a:solidFill>
                  <a:srgbClr val="800080"/>
                </a:solidFill>
              </a:rPr>
              <a:t>chemical equation</a:t>
            </a:r>
            <a:endParaRPr lang="en-US" dirty="0">
              <a:solidFill>
                <a:srgbClr val="800080"/>
              </a:solidFill>
            </a:endParaRPr>
          </a:p>
        </p:txBody>
      </p:sp>
      <p:sp>
        <p:nvSpPr>
          <p:cNvPr id="116758" name="Rectangle 22"/>
          <p:cNvSpPr>
            <a:spLocks noChangeArrowheads="1"/>
          </p:cNvSpPr>
          <p:nvPr/>
        </p:nvSpPr>
        <p:spPr bwMode="auto">
          <a:xfrm>
            <a:off x="1719263" y="1176338"/>
            <a:ext cx="1752600" cy="685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6759" name="Rectangle 23"/>
          <p:cNvSpPr>
            <a:spLocks noChangeArrowheads="1"/>
          </p:cNvSpPr>
          <p:nvPr/>
        </p:nvSpPr>
        <p:spPr bwMode="auto">
          <a:xfrm>
            <a:off x="5181600" y="1219200"/>
            <a:ext cx="1600200" cy="68580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F6FC74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6760" name="Rectangle 24"/>
          <p:cNvSpPr>
            <a:spLocks noChangeArrowheads="1"/>
          </p:cNvSpPr>
          <p:nvPr/>
        </p:nvSpPr>
        <p:spPr bwMode="auto">
          <a:xfrm>
            <a:off x="7315200" y="1143000"/>
            <a:ext cx="1600200" cy="762000"/>
          </a:xfrm>
          <a:prstGeom prst="rect">
            <a:avLst/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hlink"/>
              </a:solidFill>
            </a:endParaRPr>
          </a:p>
        </p:txBody>
      </p:sp>
      <p:sp>
        <p:nvSpPr>
          <p:cNvPr id="116762" name="Rectangle 26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experimental basis </a:t>
            </a:r>
            <a:r>
              <a:rPr lang="en-US" dirty="0"/>
              <a:t>of a </a:t>
            </a:r>
            <a:r>
              <a:rPr lang="en-US" dirty="0" smtClean="0"/>
              <a:t>chemical equation</a:t>
            </a:r>
            <a:endParaRPr lang="en-US" dirty="0"/>
          </a:p>
        </p:txBody>
      </p:sp>
      <p:sp>
        <p:nvSpPr>
          <p:cNvPr id="1187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7620000" cy="41148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25000"/>
              </a:spcBef>
              <a:buClrTx/>
              <a:buFontTx/>
              <a:buNone/>
            </a:pPr>
            <a:r>
              <a:rPr lang="en-US" dirty="0"/>
              <a:t>We know that a chemical equation represents a chemical change</a:t>
            </a:r>
          </a:p>
          <a:p>
            <a:pPr lvl="1">
              <a:lnSpc>
                <a:spcPct val="90000"/>
              </a:lnSpc>
              <a:spcBef>
                <a:spcPct val="25000"/>
              </a:spcBef>
              <a:buFontTx/>
              <a:buChar char="•"/>
            </a:pPr>
            <a:r>
              <a:rPr lang="en-US" sz="3200" dirty="0"/>
              <a:t>One or more substances changed into new substances</a:t>
            </a:r>
          </a:p>
          <a:p>
            <a:pPr lvl="1">
              <a:lnSpc>
                <a:spcPct val="90000"/>
              </a:lnSpc>
              <a:spcBef>
                <a:spcPct val="25000"/>
              </a:spcBef>
              <a:buFontTx/>
              <a:buChar char="•"/>
            </a:pPr>
            <a:r>
              <a:rPr lang="en-US" sz="3200" dirty="0"/>
              <a:t>Different chemical and physical properties </a:t>
            </a:r>
          </a:p>
          <a:p>
            <a:pPr marL="0" indent="0"/>
            <a:endParaRPr lang="en-US" dirty="0"/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Evidence of a </a:t>
            </a:r>
            <a:r>
              <a:rPr lang="en-US" dirty="0" smtClean="0"/>
              <a:t>reaction occurring</a:t>
            </a:r>
            <a:endParaRPr lang="en-US" dirty="0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620000" cy="4953000"/>
          </a:xfrm>
        </p:spPr>
        <p:txBody>
          <a:bodyPr/>
          <a:lstStyle/>
          <a:p>
            <a:pPr marL="0" indent="0"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The following can be visual evidence of a reaction:</a:t>
            </a:r>
          </a:p>
          <a:p>
            <a:pPr marL="0" indent="0">
              <a:spcBef>
                <a:spcPct val="25000"/>
              </a:spcBef>
            </a:pPr>
            <a:r>
              <a:rPr lang="en-US" sz="2800" dirty="0" smtClean="0"/>
              <a:t> Release </a:t>
            </a:r>
            <a:r>
              <a:rPr lang="en-US" sz="2800" dirty="0"/>
              <a:t>of a gas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is released when acid is placed in a solution containing CO</a:t>
            </a:r>
            <a:r>
              <a:rPr lang="en-US" sz="2400" baseline="-25000" dirty="0"/>
              <a:t>3</a:t>
            </a:r>
            <a:r>
              <a:rPr lang="en-US" sz="2400" baseline="30000" dirty="0"/>
              <a:t>2-</a:t>
            </a:r>
            <a:r>
              <a:rPr lang="en-US" sz="2400" dirty="0"/>
              <a:t> ions</a:t>
            </a:r>
          </a:p>
          <a:p>
            <a:pPr marL="0" indent="0">
              <a:spcBef>
                <a:spcPct val="25000"/>
              </a:spcBef>
            </a:pPr>
            <a:r>
              <a:rPr lang="en-US" sz="2800" dirty="0" smtClean="0"/>
              <a:t> Formation </a:t>
            </a:r>
            <a:r>
              <a:rPr lang="en-US" sz="2800" dirty="0"/>
              <a:t>of a solid (precipitate)</a:t>
            </a:r>
          </a:p>
          <a:p>
            <a:pPr lvl="1">
              <a:spcBef>
                <a:spcPct val="25000"/>
              </a:spcBef>
            </a:pPr>
            <a:r>
              <a:rPr lang="en-US" sz="2400" dirty="0"/>
              <a:t>A solution containing Ag</a:t>
            </a:r>
            <a:r>
              <a:rPr lang="en-US" sz="2400" baseline="30000" dirty="0"/>
              <a:t>+</a:t>
            </a:r>
            <a:r>
              <a:rPr lang="en-US" sz="2400" dirty="0"/>
              <a:t> ions mixed with a solution containing </a:t>
            </a:r>
            <a:r>
              <a:rPr lang="en-US" sz="2400" dirty="0" err="1"/>
              <a:t>Cl</a:t>
            </a:r>
            <a:r>
              <a:rPr lang="en-US" sz="2400" baseline="30000" dirty="0"/>
              <a:t>-</a:t>
            </a:r>
            <a:r>
              <a:rPr lang="en-US" sz="2400" dirty="0"/>
              <a:t> ions</a:t>
            </a:r>
          </a:p>
          <a:p>
            <a:pPr marL="0" indent="0">
              <a:spcBef>
                <a:spcPct val="25000"/>
              </a:spcBef>
            </a:pPr>
            <a:r>
              <a:rPr lang="en-US" sz="2800" dirty="0" smtClean="0"/>
              <a:t> Heat </a:t>
            </a:r>
            <a:r>
              <a:rPr lang="en-US" sz="2800" dirty="0"/>
              <a:t>is produced or absorbed </a:t>
            </a:r>
          </a:p>
          <a:p>
            <a:pPr lvl="1">
              <a:spcBef>
                <a:spcPct val="25000"/>
              </a:spcBef>
            </a:pPr>
            <a:r>
              <a:rPr lang="en-US" sz="2400" dirty="0"/>
              <a:t>Acid and base are mixed together</a:t>
            </a:r>
          </a:p>
          <a:p>
            <a:pPr marL="0" indent="0">
              <a:spcBef>
                <a:spcPct val="25000"/>
              </a:spcBef>
            </a:pPr>
            <a:r>
              <a:rPr lang="en-US" sz="2800" dirty="0" smtClean="0"/>
              <a:t> Color </a:t>
            </a:r>
            <a:r>
              <a:rPr lang="en-US" sz="2800" dirty="0"/>
              <a:t>changes</a:t>
            </a:r>
          </a:p>
          <a:p>
            <a:pPr marL="0" indent="0"/>
            <a:endParaRPr lang="en-US" sz="2800" dirty="0"/>
          </a:p>
        </p:txBody>
      </p:sp>
      <p:sp>
        <p:nvSpPr>
          <p:cNvPr id="153605" name="Rectangle 5"/>
          <p:cNvSpPr>
            <a:spLocks noChangeArrowheads="1"/>
          </p:cNvSpPr>
          <p:nvPr/>
        </p:nvSpPr>
        <p:spPr bwMode="auto">
          <a:xfrm rot="-5400000">
            <a:off x="-11055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371600" y="754063"/>
            <a:ext cx="7162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l">
              <a:spcBef>
                <a:spcPct val="50000"/>
              </a:spcBef>
              <a:buFontTx/>
              <a:buChar char="•"/>
            </a:pPr>
            <a:endParaRPr lang="en-US" sz="3200">
              <a:solidFill>
                <a:schemeClr val="tx1"/>
              </a:solidFill>
            </a:endParaRPr>
          </a:p>
          <a:p>
            <a:pPr marL="339725" indent="-339725" algn="l">
              <a:spcBef>
                <a:spcPct val="50000"/>
              </a:spcBef>
              <a:buFontTx/>
              <a:buChar char="•"/>
            </a:pP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 rot="-5400000">
            <a:off x="-979374" y="3028841"/>
            <a:ext cx="33906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Subtle </a:t>
            </a:r>
            <a:r>
              <a:rPr lang="en-US" dirty="0" smtClean="0"/>
              <a:t>indications </a:t>
            </a:r>
            <a:r>
              <a:rPr lang="en-US" dirty="0"/>
              <a:t>of a </a:t>
            </a:r>
            <a:r>
              <a:rPr lang="en-US" dirty="0" smtClean="0"/>
              <a:t>reaction</a:t>
            </a:r>
            <a:endParaRPr lang="en-US" dirty="0"/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981200" y="1447800"/>
            <a:ext cx="7162800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Heat or light is absorbed or emitted</a:t>
            </a:r>
          </a:p>
          <a:p>
            <a:pPr>
              <a:spcBef>
                <a:spcPct val="50000"/>
              </a:spcBef>
            </a:pPr>
            <a:r>
              <a:rPr lang="en-US" dirty="0"/>
              <a:t>Changes in the way the substances behave in an electrical or magnetic field before and after a reaction</a:t>
            </a:r>
          </a:p>
          <a:p>
            <a:pPr>
              <a:spcBef>
                <a:spcPct val="50000"/>
              </a:spcBef>
            </a:pPr>
            <a:r>
              <a:rPr lang="en-US" dirty="0"/>
              <a:t>Changes in electrical properties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Writing </a:t>
            </a:r>
            <a:r>
              <a:rPr lang="en-US" dirty="0" smtClean="0"/>
              <a:t>chemical reactions</a:t>
            </a:r>
            <a:endParaRPr lang="en-US" dirty="0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371600"/>
            <a:ext cx="7543800" cy="4419600"/>
          </a:xfrm>
        </p:spPr>
        <p:txBody>
          <a:bodyPr/>
          <a:lstStyle/>
          <a:p>
            <a:r>
              <a:rPr lang="en-US" dirty="0"/>
              <a:t>We will learn to identify the following patterns of chemical reactions:</a:t>
            </a:r>
          </a:p>
          <a:p>
            <a:pPr lvl="1"/>
            <a:r>
              <a:rPr lang="en-US" dirty="0"/>
              <a:t>combination</a:t>
            </a:r>
          </a:p>
          <a:p>
            <a:pPr lvl="1"/>
            <a:r>
              <a:rPr lang="en-US" dirty="0"/>
              <a:t>decomposition</a:t>
            </a:r>
          </a:p>
          <a:p>
            <a:pPr lvl="1"/>
            <a:r>
              <a:rPr lang="en-US" dirty="0"/>
              <a:t>single-replacement</a:t>
            </a:r>
          </a:p>
          <a:p>
            <a:pPr lvl="1"/>
            <a:r>
              <a:rPr lang="en-US" dirty="0"/>
              <a:t>double-replacement</a:t>
            </a:r>
          </a:p>
          <a:p>
            <a:r>
              <a:rPr lang="en-US" dirty="0" err="1" smtClean="0"/>
              <a:t>Recognising</a:t>
            </a:r>
            <a:r>
              <a:rPr lang="en-US" dirty="0" smtClean="0"/>
              <a:t> </a:t>
            </a:r>
            <a:r>
              <a:rPr lang="en-US" dirty="0"/>
              <a:t>the pattern will help you write and understand reactions</a:t>
            </a:r>
          </a:p>
        </p:txBody>
      </p:sp>
      <p:sp>
        <p:nvSpPr>
          <p:cNvPr id="155657" name="Rectangle 9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3810000" y="3200400"/>
            <a:ext cx="2378075" cy="608013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A + B </a:t>
            </a:r>
            <a:r>
              <a:rPr lang="en-US" sz="3200">
                <a:solidFill>
                  <a:schemeClr val="tx1"/>
                </a:solidFill>
                <a:sym typeface="Symbol" pitchFamily="20" charset="2"/>
              </a:rPr>
              <a:t> AB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1524000" y="3794125"/>
            <a:ext cx="73914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l">
              <a:spcBef>
                <a:spcPct val="50000"/>
              </a:spcBef>
              <a:buClr>
                <a:schemeClr val="accent2"/>
              </a:buClr>
              <a:buFontTx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Examples:</a:t>
            </a:r>
          </a:p>
          <a:p>
            <a:pPr marL="339725" indent="-339725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</a:rPr>
              <a:t>2Na(</a:t>
            </a:r>
            <a:r>
              <a:rPr lang="en-US" sz="3200" i="1" dirty="0">
                <a:solidFill>
                  <a:schemeClr val="tx1"/>
                </a:solidFill>
              </a:rPr>
              <a:t>s</a:t>
            </a:r>
            <a:r>
              <a:rPr lang="en-US" sz="3200" dirty="0">
                <a:solidFill>
                  <a:schemeClr val="tx1"/>
                </a:solidFill>
              </a:rPr>
              <a:t>) + Cl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(</a:t>
            </a:r>
            <a:r>
              <a:rPr lang="en-US" sz="3200" i="1" dirty="0">
                <a:solidFill>
                  <a:schemeClr val="tx1"/>
                </a:solidFill>
              </a:rPr>
              <a:t>g</a:t>
            </a:r>
            <a:r>
              <a:rPr lang="en-US" sz="3200" dirty="0">
                <a:solidFill>
                  <a:schemeClr val="tx1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2NaCl(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s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</a:t>
            </a:r>
          </a:p>
          <a:p>
            <a:pPr marL="339725" indent="-339725">
              <a:spcBef>
                <a:spcPct val="50000"/>
              </a:spcBef>
            </a:pPr>
            <a:r>
              <a:rPr lang="en-US" sz="3200" dirty="0" err="1">
                <a:solidFill>
                  <a:schemeClr val="tx1"/>
                </a:solidFill>
                <a:sym typeface="Symbol" pitchFamily="20" charset="2"/>
              </a:rPr>
              <a:t>MgO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s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 + CO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g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  MgCO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3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s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6680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/>
          <a:lstStyle/>
          <a:p>
            <a:r>
              <a:rPr lang="en-US" dirty="0"/>
              <a:t>Combination </a:t>
            </a:r>
            <a:r>
              <a:rPr lang="en-US" dirty="0" smtClean="0"/>
              <a:t>reactions</a:t>
            </a:r>
            <a:endParaRPr lang="en-US" dirty="0"/>
          </a:p>
        </p:txBody>
      </p:sp>
      <p:sp>
        <p:nvSpPr>
          <p:cNvPr id="15668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262414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The joining of two or more elements or compounds, producing a product of different composition</a:t>
            </a:r>
          </a:p>
        </p:txBody>
      </p:sp>
      <p:sp>
        <p:nvSpPr>
          <p:cNvPr id="156683" name="Rectangle 11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combination reactions</a:t>
            </a:r>
            <a:endParaRPr lang="en-US" dirty="0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5105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/>
              <a:t>Combination of a metal and </a:t>
            </a:r>
            <a:r>
              <a:rPr lang="en-US" dirty="0" smtClean="0"/>
              <a:t>a nonmetal </a:t>
            </a:r>
            <a:r>
              <a:rPr lang="en-US" dirty="0"/>
              <a:t>to form a salt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/>
              <a:t>Combination of hydrogen and chlorine molecules to produce hydrogen chloride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/>
              <a:t>Formation of water from hydrogen and oxygen molecules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/>
              <a:t>Reaction of magnesium oxide and carbon dioxide to produce magnesium carbonate</a:t>
            </a:r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3657600" y="3276600"/>
            <a:ext cx="2378075" cy="608013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AB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A + B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1524000" y="4114800"/>
            <a:ext cx="6477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l">
              <a:spcBef>
                <a:spcPct val="50000"/>
              </a:spcBef>
              <a:buClr>
                <a:schemeClr val="accent2"/>
              </a:buClr>
              <a:buFontTx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Examples:</a:t>
            </a:r>
          </a:p>
          <a:p>
            <a:pPr marL="339725" indent="-339725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</a:rPr>
              <a:t>2HgO(</a:t>
            </a:r>
            <a:r>
              <a:rPr lang="en-US" sz="3200" i="1" dirty="0">
                <a:solidFill>
                  <a:schemeClr val="tx1"/>
                </a:solidFill>
              </a:rPr>
              <a:t>s</a:t>
            </a:r>
            <a:r>
              <a:rPr lang="en-US" sz="3200" dirty="0">
                <a:solidFill>
                  <a:schemeClr val="tx1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2Hg(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l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 + O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g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</a:t>
            </a:r>
          </a:p>
          <a:p>
            <a:pPr marL="339725" indent="-339725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CaCO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3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s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  </a:t>
            </a:r>
            <a:r>
              <a:rPr lang="en-US" sz="3200" dirty="0" err="1">
                <a:solidFill>
                  <a:schemeClr val="tx1"/>
                </a:solidFill>
                <a:sym typeface="Symbol" pitchFamily="20" charset="2"/>
              </a:rPr>
              <a:t>CaO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s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 + CO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(</a:t>
            </a:r>
            <a:r>
              <a:rPr lang="en-US" sz="3200" i="1" dirty="0">
                <a:solidFill>
                  <a:schemeClr val="tx1"/>
                </a:solidFill>
                <a:sym typeface="Symbol" pitchFamily="20" charset="2"/>
              </a:rPr>
              <a:t>g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)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7704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US" dirty="0"/>
              <a:t>Decomposition </a:t>
            </a:r>
            <a:r>
              <a:rPr lang="en-US" dirty="0" smtClean="0"/>
              <a:t>reactions</a:t>
            </a:r>
            <a:endParaRPr lang="en-US" dirty="0"/>
          </a:p>
        </p:txBody>
      </p:sp>
      <p:sp>
        <p:nvSpPr>
          <p:cNvPr id="1577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7620000" cy="1828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Produce two or more products from a single reactant</a:t>
            </a:r>
          </a:p>
          <a:p>
            <a:pPr>
              <a:spcBef>
                <a:spcPct val="50000"/>
              </a:spcBef>
            </a:pPr>
            <a:r>
              <a:rPr lang="en-US" dirty="0"/>
              <a:t>Reverse of a combination reaction</a:t>
            </a:r>
          </a:p>
        </p:txBody>
      </p:sp>
      <p:sp>
        <p:nvSpPr>
          <p:cNvPr id="157707" name="Rectangle 11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Rectangle 4"/>
          <p:cNvSpPr>
            <a:spLocks noChangeArrowheads="1"/>
          </p:cNvSpPr>
          <p:nvPr/>
        </p:nvSpPr>
        <p:spPr bwMode="auto">
          <a:xfrm rot="-5400000">
            <a:off x="-979374" y="3028841"/>
            <a:ext cx="33906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decomposition reactions</a:t>
            </a:r>
            <a:endParaRPr lang="en-US" dirty="0"/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676400" y="1905000"/>
            <a:ext cx="7467600" cy="4267200"/>
          </a:xfrm>
        </p:spPr>
        <p:txBody>
          <a:bodyPr/>
          <a:lstStyle/>
          <a:p>
            <a:pPr marL="609600" indent="-609600">
              <a:spcBef>
                <a:spcPct val="50000"/>
              </a:spcBef>
              <a:buFontTx/>
              <a:buAutoNum type="arabicPeriod"/>
            </a:pPr>
            <a:r>
              <a:rPr lang="en-US" dirty="0"/>
              <a:t>Heating calcium carbonate to produce calcium oxide and carbon dioxide</a:t>
            </a:r>
          </a:p>
          <a:p>
            <a:pPr marL="609600" indent="-609600">
              <a:spcBef>
                <a:spcPct val="50000"/>
              </a:spcBef>
              <a:buFontTx/>
              <a:buAutoNum type="arabicPeriod"/>
            </a:pPr>
            <a:r>
              <a:rPr lang="en-US" dirty="0"/>
              <a:t>Removal of water from a hydrated material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32" name="Text Box 12"/>
          <p:cNvSpPr txBox="1">
            <a:spLocks noGrp="1" noChangeArrowheads="1"/>
          </p:cNvSpPr>
          <p:nvPr>
            <p:ph type="body" idx="1"/>
          </p:nvPr>
        </p:nvSpPr>
        <p:spPr>
          <a:xfrm>
            <a:off x="1676400" y="1447800"/>
            <a:ext cx="7239000" cy="4724400"/>
          </a:xfrm>
          <a:noFill/>
          <a:ln/>
        </p:spPr>
        <p:txBody>
          <a:bodyPr/>
          <a:lstStyle/>
          <a:p>
            <a:pPr marL="609600" indent="-609600">
              <a:spcBef>
                <a:spcPct val="50000"/>
              </a:spcBef>
              <a:buFontTx/>
              <a:buAutoNum type="arabicPeriod"/>
            </a:pPr>
            <a:r>
              <a:rPr lang="en-US" dirty="0"/>
              <a:t>Single-replacement</a:t>
            </a:r>
          </a:p>
          <a:p>
            <a:pPr marL="990600" lvl="1" indent="-533400">
              <a:spcBef>
                <a:spcPct val="50000"/>
              </a:spcBef>
              <a:buFontTx/>
              <a:buChar char="•"/>
            </a:pPr>
            <a:r>
              <a:rPr lang="en-US" dirty="0"/>
              <a:t>One atom replaces another in the compound producing a new compound</a:t>
            </a:r>
          </a:p>
          <a:p>
            <a:pPr marL="990600" lvl="1" indent="-533400">
              <a:spcBef>
                <a:spcPct val="50000"/>
              </a:spcBef>
              <a:buFontTx/>
              <a:buChar char="•"/>
            </a:pPr>
            <a:endParaRPr lang="en-US" sz="2400" dirty="0"/>
          </a:p>
          <a:p>
            <a:pPr marL="990600" lvl="1" indent="-533400">
              <a:spcBef>
                <a:spcPct val="50000"/>
              </a:spcBef>
              <a:buFontTx/>
              <a:buChar char="•"/>
            </a:pPr>
            <a:endParaRPr lang="en-US" sz="2400" dirty="0"/>
          </a:p>
          <a:p>
            <a:pPr marL="990600" lvl="1" indent="-533400">
              <a:spcBef>
                <a:spcPct val="50000"/>
              </a:spcBef>
              <a:buFontTx/>
              <a:buChar char="•"/>
            </a:pPr>
            <a:r>
              <a:rPr lang="en-US" dirty="0"/>
              <a:t>Examples:</a:t>
            </a:r>
          </a:p>
          <a:p>
            <a:pPr marL="609600" indent="-609600" algn="ctr"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Cu(s)+2AgNO</a:t>
            </a:r>
            <a:r>
              <a:rPr lang="en-US" sz="2800" baseline="-25000" dirty="0"/>
              <a:t>3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 </a:t>
            </a:r>
            <a:r>
              <a:rPr lang="en-US" sz="2800" dirty="0">
                <a:sym typeface="Symbol" pitchFamily="20" charset="2"/>
              </a:rPr>
              <a:t> 2Ag(s)+Cu(NO</a:t>
            </a:r>
            <a:r>
              <a:rPr lang="en-US" sz="2800" baseline="-25000" dirty="0">
                <a:sym typeface="Symbol" pitchFamily="20" charset="2"/>
              </a:rPr>
              <a:t>3</a:t>
            </a:r>
            <a:r>
              <a:rPr lang="en-US" sz="2800" dirty="0">
                <a:sym typeface="Symbol" pitchFamily="20" charset="2"/>
              </a:rPr>
              <a:t>)</a:t>
            </a:r>
            <a:r>
              <a:rPr lang="en-US" sz="2800" baseline="-25000" dirty="0">
                <a:sym typeface="Symbol" pitchFamily="20" charset="2"/>
              </a:rPr>
              <a:t>2</a:t>
            </a:r>
            <a:r>
              <a:rPr lang="en-US" sz="2800" dirty="0">
                <a:sym typeface="Symbol" pitchFamily="20" charset="2"/>
              </a:rPr>
              <a:t>(</a:t>
            </a:r>
            <a:r>
              <a:rPr lang="en-US" sz="2800" dirty="0" err="1">
                <a:sym typeface="Symbol" pitchFamily="20" charset="2"/>
              </a:rPr>
              <a:t>aq</a:t>
            </a:r>
            <a:r>
              <a:rPr lang="en-US" sz="2800" dirty="0">
                <a:sym typeface="Symbol" pitchFamily="20" charset="2"/>
              </a:rPr>
              <a:t>)</a:t>
            </a:r>
          </a:p>
          <a:p>
            <a:pPr marL="609600" indent="-609600" algn="ctr">
              <a:spcBef>
                <a:spcPct val="50000"/>
              </a:spcBef>
              <a:buClrTx/>
              <a:buFontTx/>
              <a:buNone/>
            </a:pPr>
            <a:r>
              <a:rPr lang="en-US" sz="2800" dirty="0">
                <a:sym typeface="Symbol" pitchFamily="20" charset="2"/>
              </a:rPr>
              <a:t>2Na(s) + 2H</a:t>
            </a:r>
            <a:r>
              <a:rPr lang="en-US" sz="2800" baseline="-25000" dirty="0">
                <a:sym typeface="Symbol" pitchFamily="20" charset="2"/>
              </a:rPr>
              <a:t>2</a:t>
            </a:r>
            <a:r>
              <a:rPr lang="en-US" sz="2800" dirty="0">
                <a:sym typeface="Symbol" pitchFamily="20" charset="2"/>
              </a:rPr>
              <a:t>O(l)  2NaOH(</a:t>
            </a:r>
            <a:r>
              <a:rPr lang="en-US" sz="2800" dirty="0" err="1">
                <a:sym typeface="Symbol" pitchFamily="20" charset="2"/>
              </a:rPr>
              <a:t>aq</a:t>
            </a:r>
            <a:r>
              <a:rPr lang="en-US" sz="2800" dirty="0">
                <a:sym typeface="Symbol" pitchFamily="20" charset="2"/>
              </a:rPr>
              <a:t>) + H</a:t>
            </a:r>
            <a:r>
              <a:rPr lang="en-US" sz="2800" baseline="-25000" dirty="0">
                <a:sym typeface="Symbol" pitchFamily="20" charset="2"/>
              </a:rPr>
              <a:t>2</a:t>
            </a:r>
            <a:r>
              <a:rPr lang="en-US" sz="2800" dirty="0">
                <a:sym typeface="Symbol" pitchFamily="20" charset="2"/>
              </a:rPr>
              <a:t>(g)</a:t>
            </a: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3500430" y="3643314"/>
            <a:ext cx="3352800" cy="608013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A + BC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B + AC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8731" name="Text Box 11"/>
          <p:cNvSpPr txBox="1"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  <a:noFill/>
          <a:ln/>
        </p:spPr>
        <p:txBody>
          <a:bodyPr/>
          <a:lstStyle/>
          <a:p>
            <a:r>
              <a:rPr lang="en-US" dirty="0"/>
              <a:t>Replacement </a:t>
            </a:r>
            <a:r>
              <a:rPr lang="en-US" dirty="0" smtClean="0"/>
              <a:t>reactions</a:t>
            </a:r>
            <a:r>
              <a:rPr lang="en-US" sz="3600" b="1" dirty="0" smtClean="0">
                <a:solidFill>
                  <a:srgbClr val="800080"/>
                </a:solidFill>
              </a:rPr>
              <a:t> </a:t>
            </a:r>
            <a:endParaRPr lang="en-US" sz="3600" b="1" dirty="0">
              <a:solidFill>
                <a:srgbClr val="800080"/>
              </a:solidFill>
            </a:endParaRPr>
          </a:p>
        </p:txBody>
      </p:sp>
      <p:sp>
        <p:nvSpPr>
          <p:cNvPr id="158733" name="Rectangle 13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676400" y="2133600"/>
            <a:ext cx="7467600" cy="4038600"/>
          </a:xfrm>
          <a:noFill/>
          <a:ln/>
        </p:spPr>
        <p:txBody>
          <a:bodyPr/>
          <a:lstStyle/>
          <a:p>
            <a:pPr marL="609600" indent="-609600">
              <a:spcBef>
                <a:spcPct val="50000"/>
              </a:spcBef>
              <a:buFontTx/>
              <a:buAutoNum type="arabicPeriod"/>
            </a:pPr>
            <a:r>
              <a:rPr lang="en-US" sz="3600" dirty="0"/>
              <a:t>Replacement of copper by zinc in copper </a:t>
            </a:r>
            <a:r>
              <a:rPr lang="en-US" sz="3600" dirty="0" err="1" smtClean="0"/>
              <a:t>sulphate</a:t>
            </a:r>
            <a:endParaRPr lang="en-US" sz="3600" dirty="0"/>
          </a:p>
          <a:p>
            <a:pPr marL="609600" indent="-609600">
              <a:spcBef>
                <a:spcPct val="50000"/>
              </a:spcBef>
              <a:buFontTx/>
              <a:buAutoNum type="arabicPeriod"/>
            </a:pPr>
            <a:r>
              <a:rPr lang="en-US" sz="3600" dirty="0"/>
              <a:t>Replacement of aluminum by sodium in aluminum nitrate</a:t>
            </a:r>
            <a:endParaRPr lang="en-US" dirty="0"/>
          </a:p>
        </p:txBody>
      </p:sp>
      <p:sp>
        <p:nvSpPr>
          <p:cNvPr id="173060" name="Rectangle 4"/>
          <p:cNvSpPr>
            <a:spLocks noChangeArrowheads="1"/>
          </p:cNvSpPr>
          <p:nvPr/>
        </p:nvSpPr>
        <p:spPr bwMode="auto">
          <a:xfrm rot="-5400000">
            <a:off x="-979374" y="3028841"/>
            <a:ext cx="33906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  <p:sp>
        <p:nvSpPr>
          <p:cNvPr id="173061" name="Text Box 5"/>
          <p:cNvSpPr txBox="1"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  <a:noFill/>
          <a:ln/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replacement reactions</a:t>
            </a:r>
            <a:r>
              <a:rPr lang="en-US" sz="3600" b="1" dirty="0" smtClean="0">
                <a:solidFill>
                  <a:srgbClr val="800080"/>
                </a:solidFill>
              </a:rPr>
              <a:t> </a:t>
            </a:r>
            <a:endParaRPr lang="en-US" sz="3600" b="1" dirty="0">
              <a:solidFill>
                <a:srgbClr val="80008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676400" y="1447800"/>
            <a:ext cx="7467600" cy="5410200"/>
          </a:xfrm>
          <a:noFill/>
          <a:ln/>
        </p:spPr>
        <p:txBody>
          <a:bodyPr/>
          <a:lstStyle/>
          <a:p>
            <a:pPr marL="609600" indent="-609600">
              <a:spcBef>
                <a:spcPct val="50000"/>
              </a:spcBef>
              <a:buFontTx/>
              <a:buAutoNum type="arabicPeriod" startAt="2"/>
            </a:pPr>
            <a:r>
              <a:rPr lang="en-US" sz="3600" dirty="0"/>
              <a:t>Double-replacement</a:t>
            </a:r>
          </a:p>
          <a:p>
            <a:pPr marL="990600" lvl="1" indent="-533400">
              <a:spcBef>
                <a:spcPct val="25000"/>
              </a:spcBef>
              <a:buFontTx/>
              <a:buChar char="•"/>
            </a:pPr>
            <a:r>
              <a:rPr lang="en-US" sz="3200" dirty="0"/>
              <a:t>Two compounds undergo a “change of partners”</a:t>
            </a:r>
          </a:p>
          <a:p>
            <a:pPr marL="990600" lvl="1" indent="-533400">
              <a:spcBef>
                <a:spcPct val="25000"/>
              </a:spcBef>
              <a:buFontTx/>
              <a:buChar char="•"/>
            </a:pPr>
            <a:r>
              <a:rPr lang="en-US" sz="3200" dirty="0"/>
              <a:t>Two compounds react by exchanging atoms to produce two new compounds</a:t>
            </a:r>
          </a:p>
          <a:p>
            <a:pPr marL="990600" lvl="1" indent="-533400">
              <a:spcBef>
                <a:spcPct val="50000"/>
              </a:spcBef>
              <a:buFontTx/>
              <a:buChar char="•"/>
            </a:pPr>
            <a:endParaRPr lang="en-US" dirty="0"/>
          </a:p>
          <a:p>
            <a:pPr marL="990600" lvl="1" indent="-533400">
              <a:spcBef>
                <a:spcPct val="50000"/>
              </a:spcBef>
              <a:buFontTx/>
              <a:buNone/>
            </a:pPr>
            <a:endParaRPr lang="en-US" dirty="0"/>
          </a:p>
        </p:txBody>
      </p:sp>
      <p:sp>
        <p:nvSpPr>
          <p:cNvPr id="174085" name="Text Box 5"/>
          <p:cNvSpPr txBox="1"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  <a:noFill/>
          <a:ln/>
        </p:spPr>
        <p:txBody>
          <a:bodyPr/>
          <a:lstStyle/>
          <a:p>
            <a:r>
              <a:rPr lang="en-US" dirty="0"/>
              <a:t>Replacement </a:t>
            </a:r>
            <a:r>
              <a:rPr lang="en-US" dirty="0" smtClean="0"/>
              <a:t>reactions</a:t>
            </a:r>
            <a:r>
              <a:rPr lang="en-US" sz="3600" b="1" dirty="0" smtClean="0">
                <a:solidFill>
                  <a:srgbClr val="800080"/>
                </a:solidFill>
              </a:rPr>
              <a:t> </a:t>
            </a:r>
            <a:endParaRPr lang="en-US" sz="3600" b="1" dirty="0">
              <a:solidFill>
                <a:srgbClr val="800080"/>
              </a:solidFill>
            </a:endParaRP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3581400" y="5257800"/>
            <a:ext cx="3940175" cy="608013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AB + CD </a:t>
            </a:r>
            <a:r>
              <a:rPr lang="en-US" sz="3200">
                <a:solidFill>
                  <a:schemeClr val="tx1"/>
                </a:solidFill>
                <a:sym typeface="Symbol" pitchFamily="20" charset="2"/>
              </a:rPr>
              <a:t> AD + CB</a:t>
            </a:r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174087" name="AutoShape 7"/>
          <p:cNvCxnSpPr>
            <a:cxnSpLocks noChangeShapeType="1"/>
            <a:stCxn id="174086" idx="1"/>
            <a:endCxn id="174082" idx="1"/>
          </p:cNvCxnSpPr>
          <p:nvPr/>
        </p:nvCxnSpPr>
        <p:spPr bwMode="auto">
          <a:xfrm rot="10800000">
            <a:off x="1676400" y="4152901"/>
            <a:ext cx="1905000" cy="1408907"/>
          </a:xfrm>
          <a:prstGeom prst="bentConnector3">
            <a:avLst>
              <a:gd name="adj1" fmla="val 112000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cxnSp>
      <p:sp>
        <p:nvSpPr>
          <p:cNvPr id="174088" name="Line 8"/>
          <p:cNvSpPr>
            <a:spLocks noChangeShapeType="1"/>
          </p:cNvSpPr>
          <p:nvPr/>
        </p:nvSpPr>
        <p:spPr bwMode="auto">
          <a:xfrm flipV="1">
            <a:off x="3810000" y="4953000"/>
            <a:ext cx="0" cy="4572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74089" name="Line 9"/>
          <p:cNvSpPr>
            <a:spLocks noChangeShapeType="1"/>
          </p:cNvSpPr>
          <p:nvPr/>
        </p:nvSpPr>
        <p:spPr bwMode="auto">
          <a:xfrm flipV="1">
            <a:off x="5105400" y="4953000"/>
            <a:ext cx="0" cy="4572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74090" name="Line 10"/>
          <p:cNvSpPr>
            <a:spLocks noChangeShapeType="1"/>
          </p:cNvSpPr>
          <p:nvPr/>
        </p:nvSpPr>
        <p:spPr bwMode="auto">
          <a:xfrm flipV="1">
            <a:off x="4114800" y="5715000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74091" name="Line 11"/>
          <p:cNvSpPr>
            <a:spLocks noChangeShapeType="1"/>
          </p:cNvSpPr>
          <p:nvPr/>
        </p:nvSpPr>
        <p:spPr bwMode="auto">
          <a:xfrm flipV="1">
            <a:off x="4876800" y="5715000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74092" name="Line 12"/>
          <p:cNvSpPr>
            <a:spLocks noChangeShapeType="1"/>
          </p:cNvSpPr>
          <p:nvPr/>
        </p:nvSpPr>
        <p:spPr bwMode="auto">
          <a:xfrm>
            <a:off x="4114800" y="6019800"/>
            <a:ext cx="762000" cy="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74093" name="Line 13"/>
          <p:cNvSpPr>
            <a:spLocks noChangeShapeType="1"/>
          </p:cNvSpPr>
          <p:nvPr/>
        </p:nvSpPr>
        <p:spPr bwMode="auto">
          <a:xfrm>
            <a:off x="3810000" y="4953000"/>
            <a:ext cx="12954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74094" name="Rectangle 14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3200400" y="6019800"/>
            <a:ext cx="3940175" cy="608013"/>
          </a:xfrm>
          <a:prstGeom prst="rect">
            <a:avLst/>
          </a:prstGeom>
          <a:noFill/>
          <a:ln w="2857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AB + CD </a:t>
            </a:r>
            <a:r>
              <a:rPr lang="en-US" sz="3200">
                <a:solidFill>
                  <a:schemeClr val="tx1"/>
                </a:solidFill>
                <a:sym typeface="Symbol" pitchFamily="20" charset="2"/>
              </a:rPr>
              <a:t> AD + CB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59749" name="Text Box 5"/>
          <p:cNvSpPr txBox="1">
            <a:spLocks noChangeArrowheads="1"/>
          </p:cNvSpPr>
          <p:nvPr/>
        </p:nvSpPr>
        <p:spPr bwMode="auto">
          <a:xfrm>
            <a:off x="228600" y="3962400"/>
            <a:ext cx="891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>
              <a:spcBef>
                <a:spcPct val="50000"/>
              </a:spcBef>
            </a:pPr>
            <a:endParaRPr lang="en-US" sz="3200">
              <a:solidFill>
                <a:schemeClr val="tx1"/>
              </a:solidFill>
            </a:endParaRPr>
          </a:p>
          <a:p>
            <a:pPr marL="339725" indent="-339725">
              <a:spcBef>
                <a:spcPct val="50000"/>
              </a:spcBef>
            </a:pP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59751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double-replacement</a:t>
            </a:r>
            <a:endParaRPr lang="en-US" dirty="0"/>
          </a:p>
        </p:txBody>
      </p:sp>
      <p:sp>
        <p:nvSpPr>
          <p:cNvPr id="1597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676400" y="1295400"/>
            <a:ext cx="7239000" cy="4876800"/>
          </a:xfrm>
        </p:spPr>
        <p:txBody>
          <a:bodyPr/>
          <a:lstStyle/>
          <a:p>
            <a:r>
              <a:rPr lang="en-US" dirty="0"/>
              <a:t>Reaction of an acid with a base to produce water and salt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dirty="0" err="1"/>
              <a:t>HCl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)+</a:t>
            </a:r>
            <a:r>
              <a:rPr lang="en-US" dirty="0" err="1"/>
              <a:t>NaOH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 </a:t>
            </a:r>
            <a:r>
              <a:rPr lang="en-US" dirty="0">
                <a:sym typeface="Symbol" pitchFamily="20" charset="2"/>
              </a:rPr>
              <a:t></a:t>
            </a:r>
            <a:r>
              <a:rPr lang="en-US" dirty="0" err="1">
                <a:sym typeface="Symbol" pitchFamily="20" charset="2"/>
              </a:rPr>
              <a:t>NaCl</a:t>
            </a:r>
            <a:r>
              <a:rPr lang="en-US" dirty="0">
                <a:sym typeface="Symbol" pitchFamily="20" charset="2"/>
              </a:rPr>
              <a:t>(</a:t>
            </a:r>
            <a:r>
              <a:rPr lang="en-US" i="1" dirty="0" err="1">
                <a:sym typeface="Symbol" pitchFamily="20" charset="2"/>
              </a:rPr>
              <a:t>aq</a:t>
            </a:r>
            <a:r>
              <a:rPr lang="en-US" dirty="0">
                <a:sym typeface="Symbol" pitchFamily="20" charset="2"/>
              </a:rPr>
              <a:t>)+H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O(</a:t>
            </a:r>
            <a:r>
              <a:rPr lang="en-US" i="1" dirty="0">
                <a:sym typeface="Symbol" pitchFamily="20" charset="2"/>
              </a:rPr>
              <a:t>l</a:t>
            </a:r>
            <a:r>
              <a:rPr lang="en-US" dirty="0">
                <a:sym typeface="Symbol" pitchFamily="20" charset="2"/>
              </a:rPr>
              <a:t>)</a:t>
            </a:r>
          </a:p>
          <a:p>
            <a:pPr>
              <a:spcBef>
                <a:spcPct val="50000"/>
              </a:spcBef>
              <a:buClrTx/>
            </a:pPr>
            <a:r>
              <a:rPr lang="en-US" dirty="0"/>
              <a:t>Formation of solid lead chloride from lead nitrate and sodium chloride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dirty="0" err="1"/>
              <a:t>Pb</a:t>
            </a:r>
            <a:r>
              <a:rPr lang="en-US" dirty="0"/>
              <a:t>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 + 2NaCl(</a:t>
            </a:r>
            <a:r>
              <a:rPr lang="en-US" i="1" dirty="0" err="1"/>
              <a:t>aq</a:t>
            </a:r>
            <a:r>
              <a:rPr lang="en-US" dirty="0"/>
              <a:t>) </a:t>
            </a:r>
            <a:r>
              <a:rPr lang="en-US" dirty="0">
                <a:sym typeface="Symbol" pitchFamily="20" charset="2"/>
              </a:rPr>
              <a:t> 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dirty="0">
                <a:sym typeface="Symbol" pitchFamily="20" charset="2"/>
              </a:rPr>
              <a:t>PbCl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(</a:t>
            </a:r>
            <a:r>
              <a:rPr lang="en-US" i="1" dirty="0">
                <a:sym typeface="Symbol" pitchFamily="20" charset="2"/>
              </a:rPr>
              <a:t>s</a:t>
            </a:r>
            <a:r>
              <a:rPr lang="en-US" dirty="0">
                <a:sym typeface="Symbol" pitchFamily="20" charset="2"/>
              </a:rPr>
              <a:t>) + 2NaNO</a:t>
            </a:r>
            <a:r>
              <a:rPr lang="en-US" baseline="-25000" dirty="0">
                <a:sym typeface="Symbol" pitchFamily="20" charset="2"/>
              </a:rPr>
              <a:t>3</a:t>
            </a:r>
            <a:r>
              <a:rPr lang="en-US" dirty="0">
                <a:sym typeface="Symbol" pitchFamily="20" charset="2"/>
              </a:rPr>
              <a:t>(</a:t>
            </a:r>
            <a:r>
              <a:rPr lang="en-US" i="1" dirty="0" err="1">
                <a:sym typeface="Symbol" pitchFamily="20" charset="2"/>
              </a:rPr>
              <a:t>aq</a:t>
            </a:r>
            <a:r>
              <a:rPr lang="en-US" dirty="0">
                <a:sym typeface="Symbol" pitchFamily="20" charset="2"/>
              </a:rPr>
              <a:t>)</a:t>
            </a:r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chemical reactions</a:t>
            </a:r>
            <a:endParaRPr lang="en-US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00200"/>
            <a:ext cx="7239000" cy="3733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Precipitation </a:t>
            </a:r>
            <a:r>
              <a:rPr lang="en-US" dirty="0" smtClean="0">
                <a:solidFill>
                  <a:schemeClr val="accent2"/>
                </a:solidFill>
              </a:rPr>
              <a:t>reactions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Chemical change in a solution that results in one or more insoluble products</a:t>
            </a:r>
          </a:p>
          <a:p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predict if a precipitation reaction can occur it is helpful to know the </a:t>
            </a:r>
            <a:r>
              <a:rPr lang="en-US" dirty="0" err="1"/>
              <a:t>solubilities</a:t>
            </a:r>
            <a:r>
              <a:rPr lang="en-US" dirty="0"/>
              <a:t> of ionic compounds</a:t>
            </a:r>
          </a:p>
        </p:txBody>
      </p:sp>
      <p:sp>
        <p:nvSpPr>
          <p:cNvPr id="160778" name="Rectangle 10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3" name="Freeform 5"/>
          <p:cNvSpPr>
            <a:spLocks/>
          </p:cNvSpPr>
          <p:nvPr/>
        </p:nvSpPr>
        <p:spPr bwMode="auto">
          <a:xfrm>
            <a:off x="1428728" y="3352800"/>
            <a:ext cx="2533672" cy="144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52" y="864"/>
              </a:cxn>
              <a:cxn ang="0">
                <a:pos x="1440" y="0"/>
              </a:cxn>
            </a:cxnLst>
            <a:rect l="0" t="0" r="r" b="b"/>
            <a:pathLst>
              <a:path w="1440" h="864">
                <a:moveTo>
                  <a:pt x="0" y="0"/>
                </a:moveTo>
                <a:cubicBezTo>
                  <a:pt x="456" y="432"/>
                  <a:pt x="912" y="864"/>
                  <a:pt x="1152" y="864"/>
                </a:cubicBezTo>
                <a:cubicBezTo>
                  <a:pt x="1392" y="864"/>
                  <a:pt x="1416" y="432"/>
                  <a:pt x="144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4114800" y="4513263"/>
            <a:ext cx="4743480" cy="156966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>
                <a:solidFill>
                  <a:schemeClr val="tx1"/>
                </a:solidFill>
              </a:rPr>
              <a:t>The H</a:t>
            </a:r>
            <a:r>
              <a:rPr lang="en-US" sz="3200" baseline="30000">
                <a:solidFill>
                  <a:schemeClr val="tx1"/>
                </a:solidFill>
              </a:rPr>
              <a:t>+</a:t>
            </a:r>
            <a:r>
              <a:rPr lang="en-US" sz="3200">
                <a:solidFill>
                  <a:schemeClr val="tx1"/>
                </a:solidFill>
              </a:rPr>
              <a:t> on HCl was transferred to the oxygen in OH</a:t>
            </a:r>
            <a:r>
              <a:rPr lang="en-US" sz="3200" baseline="30000">
                <a:solidFill>
                  <a:schemeClr val="tx1"/>
                </a:solidFill>
              </a:rPr>
              <a:t>-</a:t>
            </a:r>
            <a:r>
              <a:rPr lang="en-US" sz="3200">
                <a:solidFill>
                  <a:schemeClr val="tx1"/>
                </a:solidFill>
              </a:rPr>
              <a:t>, giving H</a:t>
            </a:r>
            <a:r>
              <a:rPr lang="en-US" sz="3200" baseline="-25000">
                <a:solidFill>
                  <a:schemeClr val="tx1"/>
                </a:solidFill>
              </a:rPr>
              <a:t>2</a:t>
            </a:r>
            <a:r>
              <a:rPr lang="en-US" sz="32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6589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/>
          <a:lstStyle/>
          <a:p>
            <a:r>
              <a:rPr lang="en-US" dirty="0" smtClean="0"/>
              <a:t>Acid-base reactions</a:t>
            </a:r>
            <a:endParaRPr lang="en-US" dirty="0"/>
          </a:p>
        </p:txBody>
      </p:sp>
      <p:sp>
        <p:nvSpPr>
          <p:cNvPr id="16589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142976" y="1143000"/>
            <a:ext cx="7772424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These reactions involve the transfer of a </a:t>
            </a:r>
            <a:r>
              <a:rPr lang="en-US" i="1" dirty="0"/>
              <a:t>hydrogen ion</a:t>
            </a:r>
            <a:r>
              <a:rPr lang="en-US" dirty="0"/>
              <a:t> (H</a:t>
            </a:r>
            <a:r>
              <a:rPr lang="en-US" baseline="30000" dirty="0"/>
              <a:t>+</a:t>
            </a:r>
            <a:r>
              <a:rPr lang="en-US" dirty="0"/>
              <a:t>) from one reactant (acid) to another (base)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err="1"/>
              <a:t>HCl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 + </a:t>
            </a:r>
            <a:r>
              <a:rPr lang="en-US" dirty="0" err="1"/>
              <a:t>NaOH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 </a:t>
            </a:r>
            <a:r>
              <a:rPr lang="en-US" dirty="0">
                <a:sym typeface="Symbol" pitchFamily="20" charset="2"/>
              </a:rPr>
              <a:t> </a:t>
            </a:r>
            <a:r>
              <a:rPr lang="en-US" dirty="0" err="1">
                <a:sym typeface="Symbol" pitchFamily="20" charset="2"/>
              </a:rPr>
              <a:t>NaCl</a:t>
            </a:r>
            <a:r>
              <a:rPr lang="en-US" dirty="0">
                <a:sym typeface="Symbol" pitchFamily="20" charset="2"/>
              </a:rPr>
              <a:t>(</a:t>
            </a:r>
            <a:r>
              <a:rPr lang="en-US" i="1" dirty="0" err="1">
                <a:sym typeface="Symbol" pitchFamily="20" charset="2"/>
              </a:rPr>
              <a:t>aq</a:t>
            </a:r>
            <a:r>
              <a:rPr lang="en-US" dirty="0">
                <a:sym typeface="Symbol" pitchFamily="20" charset="2"/>
              </a:rPr>
              <a:t>) + H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O(</a:t>
            </a:r>
            <a:r>
              <a:rPr lang="en-US" i="1" dirty="0">
                <a:sym typeface="Symbol" pitchFamily="20" charset="2"/>
              </a:rPr>
              <a:t>l</a:t>
            </a:r>
            <a:r>
              <a:rPr lang="en-US" dirty="0">
                <a:sym typeface="Symbol" pitchFamily="20" charset="2"/>
              </a:rPr>
              <a:t>)</a:t>
            </a:r>
          </a:p>
        </p:txBody>
      </p:sp>
      <p:sp>
        <p:nvSpPr>
          <p:cNvPr id="165899" name="Rectangle 11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/>
          <a:lstStyle/>
          <a:p>
            <a:r>
              <a:rPr lang="en-US" dirty="0"/>
              <a:t>Writing </a:t>
            </a:r>
            <a:r>
              <a:rPr lang="en-US" dirty="0" smtClean="0"/>
              <a:t>chemical reactions</a:t>
            </a:r>
            <a:endParaRPr lang="en-US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7620000" cy="48006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dirty="0"/>
              <a:t>Consider the following reaction:</a:t>
            </a:r>
          </a:p>
          <a:p>
            <a:pPr algn="ctr">
              <a:lnSpc>
                <a:spcPct val="140000"/>
              </a:lnSpc>
              <a:buFontTx/>
              <a:buNone/>
            </a:pPr>
            <a:r>
              <a:rPr lang="en-US" sz="2800" dirty="0">
                <a:solidFill>
                  <a:srgbClr val="800080"/>
                </a:solidFill>
              </a:rPr>
              <a:t>hydrogen reacts with oxygen to produce water</a:t>
            </a:r>
            <a:endParaRPr lang="en-US" sz="2800" dirty="0"/>
          </a:p>
          <a:p>
            <a:endParaRPr lang="en-US" dirty="0" smtClean="0"/>
          </a:p>
          <a:p>
            <a:r>
              <a:rPr lang="en-US" dirty="0" smtClean="0"/>
              <a:t>Write </a:t>
            </a:r>
            <a:r>
              <a:rPr lang="en-US" dirty="0"/>
              <a:t>the above reaction as a chemical equation</a:t>
            </a:r>
          </a:p>
          <a:p>
            <a:pPr>
              <a:buFontTx/>
              <a:buNone/>
            </a:pPr>
            <a:r>
              <a:rPr lang="en-US" dirty="0"/>
              <a:t>			H</a:t>
            </a:r>
            <a:r>
              <a:rPr lang="en-US" baseline="-25000" dirty="0">
                <a:solidFill>
                  <a:schemeClr val="accent2"/>
                </a:solidFill>
              </a:rPr>
              <a:t>2</a:t>
            </a:r>
            <a:r>
              <a:rPr lang="en-US" dirty="0"/>
              <a:t> + O</a:t>
            </a:r>
            <a:r>
              <a:rPr lang="en-US" baseline="-25000" dirty="0">
                <a:solidFill>
                  <a:schemeClr val="accent2"/>
                </a:solidFill>
              </a:rPr>
              <a:t>2</a:t>
            </a:r>
            <a:r>
              <a:rPr lang="en-US" dirty="0"/>
              <a:t> </a:t>
            </a:r>
            <a:r>
              <a:rPr lang="en-US" dirty="0">
                <a:sym typeface="Symbol" pitchFamily="20" charset="2"/>
              </a:rPr>
              <a:t> H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O</a:t>
            </a:r>
          </a:p>
          <a:p>
            <a:endParaRPr lang="en-US" dirty="0" smtClean="0"/>
          </a:p>
          <a:p>
            <a:r>
              <a:rPr lang="en-US" dirty="0" smtClean="0"/>
              <a:t>Don’t </a:t>
            </a:r>
            <a:r>
              <a:rPr lang="en-US" dirty="0"/>
              <a:t>forget the </a:t>
            </a:r>
            <a:r>
              <a:rPr lang="en-US" dirty="0">
                <a:solidFill>
                  <a:schemeClr val="accent2"/>
                </a:solidFill>
              </a:rPr>
              <a:t>diatomic</a:t>
            </a:r>
            <a:r>
              <a:rPr lang="en-US" dirty="0"/>
              <a:t> elements</a:t>
            </a:r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 rot="-5400000">
            <a:off x="-1029380" y="3046441"/>
            <a:ext cx="3390672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Law of </a:t>
            </a:r>
            <a:r>
              <a:rPr lang="en-US" dirty="0" smtClean="0"/>
              <a:t>conservation </a:t>
            </a:r>
            <a:r>
              <a:rPr lang="en-US" dirty="0"/>
              <a:t>of </a:t>
            </a:r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7467600" cy="41148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b="1" dirty="0">
                <a:solidFill>
                  <a:schemeClr val="accent2"/>
                </a:solidFill>
              </a:rPr>
              <a:t>Law of conservation of mass</a:t>
            </a:r>
            <a:r>
              <a:rPr lang="en-US" dirty="0"/>
              <a:t> - matter cannot be either gained or lost in the process of a chemical reaction</a:t>
            </a:r>
          </a:p>
          <a:p>
            <a:pPr lvl="1">
              <a:spcBef>
                <a:spcPct val="50000"/>
              </a:spcBef>
              <a:buClrTx/>
            </a:pPr>
            <a:r>
              <a:rPr lang="en-US" dirty="0"/>
              <a:t>The total mass of the products must equal the total mass of the reactants</a:t>
            </a:r>
            <a:endParaRPr lang="en-US" sz="3200" dirty="0"/>
          </a:p>
          <a:p>
            <a:endParaRPr lang="en-US" dirty="0"/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 rot="-5400000">
            <a:off x="-853851" y="3074910"/>
            <a:ext cx="3039615" cy="5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sz="1600" dirty="0">
                <a:solidFill>
                  <a:schemeClr val="bg2"/>
                </a:solidFill>
              </a:rPr>
              <a:t>4.3 The Chemical Equation</a:t>
            </a:r>
          </a:p>
          <a:p>
            <a:pPr algn="l"/>
            <a:r>
              <a:rPr lang="en-US" sz="1600" dirty="0">
                <a:solidFill>
                  <a:schemeClr val="bg2"/>
                </a:solidFill>
              </a:rPr>
              <a:t> and the Information It Conveys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85800"/>
          </a:xfrm>
        </p:spPr>
        <p:txBody>
          <a:bodyPr/>
          <a:lstStyle/>
          <a:p>
            <a:r>
              <a:rPr lang="en-US" dirty="0"/>
              <a:t>4.4 Balancing </a:t>
            </a:r>
            <a:r>
              <a:rPr lang="en-US" dirty="0" smtClean="0"/>
              <a:t>chemical equations</a:t>
            </a:r>
            <a:endParaRPr lang="en-US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600200"/>
            <a:ext cx="7924800" cy="4114800"/>
          </a:xfrm>
          <a:noFill/>
          <a:ln/>
        </p:spPr>
        <p:txBody>
          <a:bodyPr/>
          <a:lstStyle/>
          <a:p>
            <a:r>
              <a:rPr lang="en-US" dirty="0"/>
              <a:t>A chemical equation shows the </a:t>
            </a:r>
            <a:r>
              <a:rPr lang="en-US" dirty="0">
                <a:solidFill>
                  <a:schemeClr val="accent2"/>
                </a:solidFill>
              </a:rPr>
              <a:t>molar quantity of reactants</a:t>
            </a:r>
            <a:r>
              <a:rPr lang="en-US" dirty="0"/>
              <a:t> needed to produce a particular </a:t>
            </a:r>
            <a:r>
              <a:rPr lang="en-US" dirty="0">
                <a:solidFill>
                  <a:schemeClr val="accent2"/>
                </a:solidFill>
              </a:rPr>
              <a:t>molar quantity of products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relative number of moles of each product and reactant is indicated by placing a whole-number coefficient before the formula of each substance in the chemical equation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763" name="Object 3"/>
          <p:cNvGraphicFramePr>
            <a:graphicFrameLocks noChangeAspect="1"/>
          </p:cNvGraphicFramePr>
          <p:nvPr/>
        </p:nvGraphicFramePr>
        <p:xfrm>
          <a:off x="1676400" y="2535238"/>
          <a:ext cx="7321550" cy="682625"/>
        </p:xfrm>
        <a:graphic>
          <a:graphicData uri="http://schemas.openxmlformats.org/presentationml/2006/ole">
            <p:oleObj spid="_x0000_s69634" name="Equation" r:id="rId3" imgW="2450880" imgH="228600" progId="Equation.3">
              <p:embed/>
            </p:oleObj>
          </a:graphicData>
        </a:graphic>
      </p:graphicFrame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1676400" y="1143000"/>
            <a:ext cx="7239000" cy="10953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Coefficient</a:t>
            </a:r>
            <a:r>
              <a:rPr lang="en-US" sz="3200" b="1">
                <a:solidFill>
                  <a:schemeClr val="accent2"/>
                </a:solidFill>
              </a:rPr>
              <a:t> </a:t>
            </a:r>
            <a:r>
              <a:rPr lang="en-US" sz="3200">
                <a:solidFill>
                  <a:schemeClr val="tx1"/>
                </a:solidFill>
              </a:rPr>
              <a:t>-  how many of that substance are in the reaction</a:t>
            </a:r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 flipH="1">
            <a:off x="1828800" y="1600200"/>
            <a:ext cx="152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 rot="-5400000">
            <a:off x="-2520950" y="3279259"/>
            <a:ext cx="647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4.4 Balancing </a:t>
            </a:r>
            <a:r>
              <a:rPr lang="en-US" dirty="0" smtClean="0">
                <a:solidFill>
                  <a:schemeClr val="bg2"/>
                </a:solidFill>
              </a:rPr>
              <a:t>Chemical Equations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77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r>
              <a:rPr lang="en-US" dirty="0"/>
              <a:t>Balancing</a:t>
            </a:r>
          </a:p>
        </p:txBody>
      </p:sp>
      <p:sp>
        <p:nvSpPr>
          <p:cNvPr id="11776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676400" y="3200400"/>
            <a:ext cx="7467600" cy="3505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Tx/>
            </a:pPr>
            <a:r>
              <a:rPr lang="en-US" dirty="0"/>
              <a:t>The equation </a:t>
            </a:r>
            <a:r>
              <a:rPr lang="en-US" dirty="0">
                <a:solidFill>
                  <a:schemeClr val="accent2"/>
                </a:solidFill>
              </a:rPr>
              <a:t>must</a:t>
            </a:r>
            <a:r>
              <a:rPr lang="en-US" dirty="0"/>
              <a:t> be balanced 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Tx/>
            </a:pPr>
            <a:r>
              <a:rPr lang="en-US" dirty="0"/>
              <a:t>All the atoms of every reactant must also appear in the products</a:t>
            </a:r>
            <a:endParaRPr lang="en-US" sz="3200" dirty="0"/>
          </a:p>
          <a:p>
            <a:pPr>
              <a:lnSpc>
                <a:spcPct val="80000"/>
              </a:lnSpc>
              <a:spcBef>
                <a:spcPct val="25000"/>
              </a:spcBef>
              <a:buClrTx/>
            </a:pPr>
            <a:r>
              <a:rPr lang="en-US" dirty="0"/>
              <a:t>Number of Hg on left?     </a:t>
            </a:r>
            <a:r>
              <a:rPr lang="en-US" dirty="0">
                <a:solidFill>
                  <a:schemeClr val="accent2"/>
                </a:solidFill>
              </a:rPr>
              <a:t>2</a:t>
            </a:r>
            <a:endParaRPr lang="en-US" dirty="0"/>
          </a:p>
          <a:p>
            <a:pPr lvl="1">
              <a:lnSpc>
                <a:spcPct val="80000"/>
              </a:lnSpc>
              <a:spcBef>
                <a:spcPct val="25000"/>
              </a:spcBef>
              <a:buClrTx/>
            </a:pPr>
            <a:r>
              <a:rPr lang="en-US" dirty="0"/>
              <a:t>on right	</a:t>
            </a:r>
            <a:r>
              <a:rPr lang="en-US" dirty="0">
                <a:solidFill>
                  <a:schemeClr val="accent2"/>
                </a:solidFill>
              </a:rPr>
              <a:t>2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</a:pPr>
            <a:r>
              <a:rPr lang="en-US" dirty="0"/>
              <a:t>Number of O on left?	</a:t>
            </a:r>
            <a:r>
              <a:rPr lang="en-US" dirty="0">
                <a:solidFill>
                  <a:schemeClr val="accent2"/>
                </a:solidFill>
              </a:rPr>
              <a:t>2</a:t>
            </a:r>
          </a:p>
          <a:p>
            <a:pPr lvl="1">
              <a:lnSpc>
                <a:spcPct val="80000"/>
              </a:lnSpc>
              <a:spcBef>
                <a:spcPct val="25000"/>
              </a:spcBef>
              <a:buClrTx/>
            </a:pPr>
            <a:r>
              <a:rPr lang="en-US" dirty="0"/>
              <a:t>on right	</a:t>
            </a:r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1" name="Rectangle 5"/>
          <p:cNvSpPr>
            <a:spLocks noChangeArrowheads="1"/>
          </p:cNvSpPr>
          <p:nvPr/>
        </p:nvSpPr>
        <p:spPr bwMode="auto">
          <a:xfrm rot="-5400000">
            <a:off x="-2520950" y="3279259"/>
            <a:ext cx="647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4.4 Balancing </a:t>
            </a:r>
            <a:r>
              <a:rPr lang="en-US" dirty="0" smtClean="0">
                <a:solidFill>
                  <a:schemeClr val="bg2"/>
                </a:solidFill>
              </a:rPr>
              <a:t>Chemical Equations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/>
          <a:lstStyle/>
          <a:p>
            <a:r>
              <a:rPr lang="en-US" dirty="0"/>
              <a:t>Examine the </a:t>
            </a:r>
            <a:r>
              <a:rPr lang="en-US" dirty="0" smtClean="0"/>
              <a:t>equation</a:t>
            </a:r>
            <a:endParaRPr lang="en-US" dirty="0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71600" y="1447800"/>
            <a:ext cx="7772400" cy="46482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			H</a:t>
            </a:r>
            <a:r>
              <a:rPr lang="en-US" baseline="-25000" dirty="0"/>
              <a:t>2</a:t>
            </a:r>
            <a:r>
              <a:rPr lang="en-US" dirty="0"/>
              <a:t> + 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>
                <a:sym typeface="Symbol" pitchFamily="20" charset="2"/>
              </a:rPr>
              <a:t> H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O</a:t>
            </a:r>
            <a:endParaRPr lang="en-US" dirty="0"/>
          </a:p>
          <a:p>
            <a:pPr>
              <a:spcBef>
                <a:spcPct val="50000"/>
              </a:spcBef>
            </a:pPr>
            <a:r>
              <a:rPr lang="en-US" dirty="0"/>
              <a:t>Is the law of conservation of mass obeyed as written?   </a:t>
            </a:r>
            <a:r>
              <a:rPr lang="en-US" sz="2800" dirty="0"/>
              <a:t>NO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Balancing chemical equations uses </a:t>
            </a:r>
            <a:r>
              <a:rPr lang="en-US" sz="2800" dirty="0">
                <a:solidFill>
                  <a:schemeClr val="accent2"/>
                </a:solidFill>
              </a:rPr>
              <a:t>coefficients</a:t>
            </a:r>
            <a:r>
              <a:rPr lang="en-US" sz="2800" dirty="0"/>
              <a:t> to ensure that the law of conservation of mass is obeyed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You may </a:t>
            </a:r>
            <a:r>
              <a:rPr lang="en-US" sz="2800" dirty="0">
                <a:solidFill>
                  <a:schemeClr val="accent2"/>
                </a:solidFill>
              </a:rPr>
              <a:t>never</a:t>
            </a:r>
            <a:r>
              <a:rPr lang="en-US" sz="2800" dirty="0"/>
              <a:t> change subscripts!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WRONG: H</a:t>
            </a:r>
            <a:r>
              <a:rPr lang="en-US" sz="2800" baseline="-25000" dirty="0"/>
              <a:t>2</a:t>
            </a:r>
            <a:r>
              <a:rPr lang="en-US" sz="2800" dirty="0"/>
              <a:t> + O</a:t>
            </a:r>
            <a:r>
              <a:rPr lang="en-US" sz="2800" baseline="-25000" dirty="0"/>
              <a:t>2</a:t>
            </a:r>
            <a:r>
              <a:rPr lang="en-US" sz="2800" dirty="0"/>
              <a:t> </a:t>
            </a:r>
            <a:r>
              <a:rPr lang="en-US" sz="2800" dirty="0">
                <a:sym typeface="Symbol" pitchFamily="20" charset="2"/>
              </a:rPr>
              <a:t> H</a:t>
            </a:r>
            <a:r>
              <a:rPr lang="en-US" sz="2800" baseline="-25000" dirty="0">
                <a:sym typeface="Symbol" pitchFamily="20" charset="2"/>
              </a:rPr>
              <a:t>2</a:t>
            </a:r>
            <a:r>
              <a:rPr lang="en-US" sz="2800" dirty="0">
                <a:sym typeface="Symbol" pitchFamily="20" charset="2"/>
              </a:rPr>
              <a:t>O</a:t>
            </a:r>
            <a:r>
              <a:rPr lang="en-US" sz="2800" baseline="-25000" dirty="0">
                <a:sym typeface="Symbol" pitchFamily="20" charset="2"/>
              </a:rPr>
              <a:t>2</a:t>
            </a:r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1752600" y="2609850"/>
            <a:ext cx="725487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0013" indent="-1370013" algn="l"/>
            <a:r>
              <a:rPr lang="en-US" sz="3200" dirty="0">
                <a:solidFill>
                  <a:schemeClr val="accent2"/>
                </a:solidFill>
              </a:rPr>
              <a:t>Step 1.</a:t>
            </a:r>
            <a:r>
              <a:rPr lang="en-US" sz="3200" dirty="0">
                <a:solidFill>
                  <a:schemeClr val="tx1"/>
                </a:solidFill>
              </a:rPr>
              <a:t>  Count the number of moles of atoms of each element on both product and reactant sides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2209800" y="4419600"/>
            <a:ext cx="518160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</a:rPr>
              <a:t>Reactants</a:t>
            </a:r>
            <a:r>
              <a:rPr lang="en-US" sz="3200" b="1" dirty="0">
                <a:solidFill>
                  <a:schemeClr val="tx1"/>
                </a:solidFill>
              </a:rPr>
              <a:t>		 </a:t>
            </a:r>
            <a:r>
              <a:rPr lang="en-US" sz="3200" dirty="0">
                <a:solidFill>
                  <a:schemeClr val="tx1"/>
                </a:solidFill>
              </a:rPr>
              <a:t>Products</a:t>
            </a:r>
          </a:p>
          <a:p>
            <a:pPr algn="l">
              <a:lnSpc>
                <a:spcPct val="5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   2 mol H		   2 mol H</a:t>
            </a:r>
          </a:p>
          <a:p>
            <a:pPr algn="l">
              <a:lnSpc>
                <a:spcPct val="5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   2 mol O		   1 mol O</a:t>
            </a:r>
          </a:p>
        </p:txBody>
      </p:sp>
      <p:sp>
        <p:nvSpPr>
          <p:cNvPr id="122887" name="Rectangle 7"/>
          <p:cNvSpPr>
            <a:spLocks noChangeArrowheads="1"/>
          </p:cNvSpPr>
          <p:nvPr/>
        </p:nvSpPr>
        <p:spPr bwMode="auto">
          <a:xfrm rot="-5400000">
            <a:off x="-2520950" y="3279259"/>
            <a:ext cx="647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4.4 Balancing </a:t>
            </a:r>
            <a:r>
              <a:rPr lang="en-US" dirty="0" smtClean="0">
                <a:solidFill>
                  <a:schemeClr val="bg2"/>
                </a:solidFill>
              </a:rPr>
              <a:t>Chemical Equations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288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US" dirty="0"/>
              <a:t>Steps in </a:t>
            </a:r>
            <a:r>
              <a:rPr lang="en-US" dirty="0" smtClean="0"/>
              <a:t>equation balancing</a:t>
            </a:r>
            <a:endParaRPr lang="en-US" dirty="0"/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676400" y="1295400"/>
            <a:ext cx="7239000" cy="1633534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FontTx/>
              <a:buNone/>
            </a:pPr>
            <a:endParaRPr lang="en-US" dirty="0"/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The steps to balancing: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3429000" y="1371600"/>
            <a:ext cx="27955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H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+ O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H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O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3376613" y="944563"/>
            <a:ext cx="27955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H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+ O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H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O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676400" y="4876800"/>
            <a:ext cx="74676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H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+ O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 </a:t>
            </a:r>
            <a:r>
              <a:rPr lang="en-US" sz="3200" dirty="0">
                <a:solidFill>
                  <a:schemeClr val="accent2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H</a:t>
            </a:r>
            <a:r>
              <a:rPr lang="en-US" sz="3200" baseline="-25000" dirty="0">
                <a:solidFill>
                  <a:schemeClr val="tx1"/>
                </a:solidFill>
                <a:sym typeface="Symbol" pitchFamily="20" charset="2"/>
              </a:rPr>
              <a:t>2</a:t>
            </a: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O</a:t>
            </a:r>
          </a:p>
          <a:p>
            <a:pPr algn="l"/>
            <a:endParaRPr lang="en-US" sz="3200" dirty="0">
              <a:solidFill>
                <a:schemeClr val="tx1"/>
              </a:solidFill>
              <a:sym typeface="Symbol" pitchFamily="20" charset="2"/>
            </a:endParaRPr>
          </a:p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tx1"/>
                </a:solidFill>
                <a:sym typeface="Symbol" pitchFamily="20" charset="2"/>
              </a:rPr>
              <a:t>This balances oxygen, but is hydrogen still balanced?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 rot="-5400000">
            <a:off x="-2520950" y="3279259"/>
            <a:ext cx="647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4.4 Balancing </a:t>
            </a:r>
            <a:r>
              <a:rPr lang="en-US" dirty="0" smtClean="0">
                <a:solidFill>
                  <a:schemeClr val="bg2"/>
                </a:solidFill>
              </a:rPr>
              <a:t>Chemical Equations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391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676400" y="1600200"/>
            <a:ext cx="7239000" cy="3352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Step 2.</a:t>
            </a:r>
            <a:r>
              <a:rPr lang="en-US" dirty="0"/>
              <a:t>  Determine which elements are not balanced – do not have same number on both sides of the equation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dirty="0"/>
              <a:t>Oxygen is not balanced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Step 3.</a:t>
            </a:r>
            <a:r>
              <a:rPr lang="en-US" dirty="0"/>
              <a:t>  Balance one element at a time by changing the coefficients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  <p:sp>
        <p:nvSpPr>
          <p:cNvPr id="12391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09600"/>
          </a:xfrm>
          <a:noFill/>
          <a:ln/>
        </p:spPr>
        <p:txBody>
          <a:bodyPr/>
          <a:lstStyle/>
          <a:p>
            <a:r>
              <a:rPr lang="en-US" dirty="0"/>
              <a:t>Steps in </a:t>
            </a:r>
            <a:r>
              <a:rPr lang="en-US" dirty="0" smtClean="0"/>
              <a:t>equation balancing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5" name="Text Box 7"/>
          <p:cNvSpPr txBox="1">
            <a:spLocks noChangeArrowheads="1"/>
          </p:cNvSpPr>
          <p:nvPr/>
        </p:nvSpPr>
        <p:spPr bwMode="auto">
          <a:xfrm>
            <a:off x="2209800" y="4876800"/>
            <a:ext cx="56388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</a:rPr>
              <a:t>Reactants</a:t>
            </a:r>
            <a:r>
              <a:rPr lang="en-US" sz="3200" b="1" dirty="0">
                <a:solidFill>
                  <a:schemeClr val="tx1"/>
                </a:solidFill>
              </a:rPr>
              <a:t>		</a:t>
            </a:r>
            <a:r>
              <a:rPr lang="en-US" sz="3200" dirty="0">
                <a:solidFill>
                  <a:schemeClr val="tx1"/>
                </a:solidFill>
              </a:rPr>
              <a:t>Products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  4 mol H		  4 mol H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  2 mol O		  2 mol O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4936" name="Rectangle 8"/>
          <p:cNvSpPr>
            <a:spLocks noChangeArrowheads="1"/>
          </p:cNvSpPr>
          <p:nvPr/>
        </p:nvSpPr>
        <p:spPr bwMode="auto">
          <a:xfrm rot="-5400000">
            <a:off x="-2520950" y="3279259"/>
            <a:ext cx="647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4.4 Balancing </a:t>
            </a:r>
            <a:r>
              <a:rPr lang="en-US" dirty="0" smtClean="0">
                <a:solidFill>
                  <a:schemeClr val="bg2"/>
                </a:solidFill>
              </a:rPr>
              <a:t>Chemical Equations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493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/>
          <a:lstStyle/>
          <a:p>
            <a:r>
              <a:rPr lang="en-US" dirty="0"/>
              <a:t>Steps in </a:t>
            </a:r>
            <a:r>
              <a:rPr lang="en-US" dirty="0" smtClean="0"/>
              <a:t>equation balancing</a:t>
            </a:r>
            <a:endParaRPr lang="en-US" dirty="0"/>
          </a:p>
        </p:txBody>
      </p:sp>
      <p:sp>
        <p:nvSpPr>
          <p:cNvPr id="124939" name="Text Box 11"/>
          <p:cNvSpPr txBox="1">
            <a:spLocks noGrp="1" noChangeArrowheads="1"/>
          </p:cNvSpPr>
          <p:nvPr>
            <p:ph type="body" idx="1"/>
          </p:nvPr>
        </p:nvSpPr>
        <p:spPr>
          <a:xfrm>
            <a:off x="1676400" y="1143000"/>
            <a:ext cx="7467600" cy="3581400"/>
          </a:xfrm>
          <a:noFill/>
          <a:ln/>
        </p:spPr>
        <p:txBody>
          <a:bodyPr/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			H</a:t>
            </a:r>
            <a:r>
              <a:rPr lang="en-US" baseline="-25000" dirty="0"/>
              <a:t>2</a:t>
            </a:r>
            <a:r>
              <a:rPr lang="en-US" dirty="0"/>
              <a:t> + 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>
                <a:sym typeface="Symbol" pitchFamily="20" charset="2"/>
              </a:rPr>
              <a:t> </a:t>
            </a:r>
            <a:r>
              <a:rPr lang="en-US" b="1" dirty="0">
                <a:solidFill>
                  <a:schemeClr val="accent2"/>
                </a:solidFill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H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O</a:t>
            </a:r>
            <a:endParaRPr lang="en-US" dirty="0"/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How will we balance hydrogen?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>
                <a:solidFill>
                  <a:srgbClr val="CC0000"/>
                </a:solidFill>
              </a:rPr>
              <a:t>			</a:t>
            </a:r>
            <a:r>
              <a:rPr lang="en-US" b="1" dirty="0">
                <a:solidFill>
                  <a:schemeClr val="accent1"/>
                </a:solidFill>
              </a:rPr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+ 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>
                <a:sym typeface="Symbol" pitchFamily="20" charset="2"/>
              </a:rPr>
              <a:t> </a:t>
            </a:r>
            <a:r>
              <a:rPr lang="en-US" b="1" dirty="0">
                <a:solidFill>
                  <a:schemeClr val="accent1"/>
                </a:solidFill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H</a:t>
            </a:r>
            <a:r>
              <a:rPr lang="en-US" baseline="-25000" dirty="0">
                <a:sym typeface="Symbol" pitchFamily="20" charset="2"/>
              </a:rPr>
              <a:t>2</a:t>
            </a:r>
            <a:r>
              <a:rPr lang="en-US" dirty="0">
                <a:sym typeface="Symbol" pitchFamily="20" charset="2"/>
              </a:rPr>
              <a:t>O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Step 4.</a:t>
            </a:r>
            <a:r>
              <a:rPr lang="en-US" dirty="0"/>
              <a:t>  Check! Make sure the law of conservation of mass is obeyed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CA" dirty="0"/>
              <a:t>Balancing an </a:t>
            </a:r>
            <a:r>
              <a:rPr lang="en-CA" dirty="0" smtClean="0"/>
              <a:t>equation</a:t>
            </a:r>
            <a:endParaRPr lang="en-CA" dirty="0"/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 rot="-5400000">
            <a:off x="-2520950" y="3279259"/>
            <a:ext cx="647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4.4 Balancing </a:t>
            </a:r>
            <a:r>
              <a:rPr lang="en-US" dirty="0" smtClean="0">
                <a:solidFill>
                  <a:schemeClr val="bg2"/>
                </a:solidFill>
              </a:rPr>
              <a:t>Chemical Equations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5959" name="Picture 7" descr="04_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905651"/>
            <a:ext cx="7358082" cy="5952349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CA" dirty="0"/>
              <a:t>A </a:t>
            </a:r>
            <a:r>
              <a:rPr lang="en-CA" dirty="0" smtClean="0"/>
              <a:t>visual example </a:t>
            </a:r>
            <a:r>
              <a:rPr lang="en-CA" dirty="0"/>
              <a:t>of the </a:t>
            </a:r>
            <a:r>
              <a:rPr lang="en-CA" dirty="0" smtClean="0"/>
              <a:t>law </a:t>
            </a:r>
            <a:r>
              <a:rPr lang="en-CA" dirty="0"/>
              <a:t>of </a:t>
            </a:r>
            <a:r>
              <a:rPr lang="en-CA" dirty="0" smtClean="0"/>
              <a:t>conservation </a:t>
            </a:r>
            <a:r>
              <a:rPr lang="en-CA" dirty="0"/>
              <a:t>of </a:t>
            </a:r>
            <a:r>
              <a:rPr lang="en-CA" dirty="0" smtClean="0"/>
              <a:t>mass</a:t>
            </a:r>
            <a:endParaRPr lang="en-CA" dirty="0"/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 rot="-5400000">
            <a:off x="-2521744" y="2747169"/>
            <a:ext cx="647541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4.5 Calculations Using the Chemical Equation</a:t>
            </a:r>
          </a:p>
        </p:txBody>
      </p:sp>
      <p:pic>
        <p:nvPicPr>
          <p:cNvPr id="115720" name="Picture 8" descr="04_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729" y="2143117"/>
            <a:ext cx="8569271" cy="471488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10357</TotalTime>
  <Words>1878</Words>
  <Application>Microsoft PowerPoint</Application>
  <PresentationFormat>On-screen Show (4:3)</PresentationFormat>
  <Paragraphs>285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Default Design</vt:lpstr>
      <vt:lpstr>Microsoft Equation 3.0</vt:lpstr>
      <vt:lpstr>Equation</vt:lpstr>
      <vt:lpstr> Stoichiometry   Lecture 7 for BES102 &amp; BVW102   18 March 2009</vt:lpstr>
      <vt:lpstr>Lecture 7 objectives</vt:lpstr>
      <vt:lpstr>4.1 The mole concept and atoms</vt:lpstr>
      <vt:lpstr>The mole and Avogadro’s number</vt:lpstr>
      <vt:lpstr>The mole</vt:lpstr>
      <vt:lpstr>Atomic mass</vt:lpstr>
      <vt:lpstr>4.2 The chemical formula, formula weight, and molar mass</vt:lpstr>
      <vt:lpstr>Chemical formula</vt:lpstr>
      <vt:lpstr>Chemical formula</vt:lpstr>
      <vt:lpstr>Comparison of hydrated and anhydrous copper sulphate</vt:lpstr>
      <vt:lpstr>Formula weight and molar mass</vt:lpstr>
      <vt:lpstr>Formula weight and molar mass</vt:lpstr>
      <vt:lpstr>Formula unit</vt:lpstr>
      <vt:lpstr>Molar mass</vt:lpstr>
      <vt:lpstr>4.3 The chemical equation and the information it conveys</vt:lpstr>
      <vt:lpstr>Features of a chemical equation</vt:lpstr>
      <vt:lpstr>Features of a chemical equation</vt:lpstr>
      <vt:lpstr>The experimental basis of a chemical equation</vt:lpstr>
      <vt:lpstr>Evidence of a reaction occurring</vt:lpstr>
      <vt:lpstr>Subtle indications of a reaction</vt:lpstr>
      <vt:lpstr>Writing chemical reactions</vt:lpstr>
      <vt:lpstr>Combination reactions</vt:lpstr>
      <vt:lpstr>Types of combination reactions</vt:lpstr>
      <vt:lpstr>Decomposition reactions</vt:lpstr>
      <vt:lpstr>Types of decomposition reactions</vt:lpstr>
      <vt:lpstr>Replacement reactions </vt:lpstr>
      <vt:lpstr>Types of replacement reactions </vt:lpstr>
      <vt:lpstr>Replacement reactions </vt:lpstr>
      <vt:lpstr>Types of double-replacement</vt:lpstr>
      <vt:lpstr>Types of chemical reactions</vt:lpstr>
      <vt:lpstr>Acid-base reactions</vt:lpstr>
      <vt:lpstr>Writing chemical reactions</vt:lpstr>
      <vt:lpstr>Law of conservation of mass</vt:lpstr>
      <vt:lpstr>4.4 Balancing chemical equations</vt:lpstr>
      <vt:lpstr>Balancing</vt:lpstr>
      <vt:lpstr>Examine the equation</vt:lpstr>
      <vt:lpstr>Steps in equation balancing</vt:lpstr>
      <vt:lpstr>Steps in equation balancing</vt:lpstr>
      <vt:lpstr>Steps in equation balancing</vt:lpstr>
      <vt:lpstr>Balancing an equation</vt:lpstr>
      <vt:lpstr>A visual example of the law of conservation of mass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1281</cp:revision>
  <dcterms:created xsi:type="dcterms:W3CDTF">2006-05-07T05:23:32Z</dcterms:created>
  <dcterms:modified xsi:type="dcterms:W3CDTF">2009-03-17T20:55:47Z</dcterms:modified>
</cp:coreProperties>
</file>