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487" r:id="rId3"/>
    <p:sldId id="488" r:id="rId4"/>
    <p:sldId id="489" r:id="rId5"/>
    <p:sldId id="490" r:id="rId6"/>
    <p:sldId id="491" r:id="rId7"/>
    <p:sldId id="492" r:id="rId8"/>
    <p:sldId id="493" r:id="rId9"/>
    <p:sldId id="494" r:id="rId10"/>
    <p:sldId id="495" r:id="rId11"/>
    <p:sldId id="496" r:id="rId12"/>
    <p:sldId id="497" r:id="rId13"/>
    <p:sldId id="498" r:id="rId14"/>
    <p:sldId id="499" r:id="rId15"/>
    <p:sldId id="500" r:id="rId16"/>
    <p:sldId id="501" r:id="rId17"/>
    <p:sldId id="502" r:id="rId18"/>
    <p:sldId id="507" r:id="rId19"/>
    <p:sldId id="504" r:id="rId20"/>
    <p:sldId id="505" r:id="rId21"/>
    <p:sldId id="506" r:id="rId2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91" autoAdjust="0"/>
    <p:restoredTop sz="94667" autoAdjust="0"/>
  </p:normalViewPr>
  <p:slideViewPr>
    <p:cSldViewPr>
      <p:cViewPr>
        <p:scale>
          <a:sx n="80" d="100"/>
          <a:sy n="80" d="100"/>
        </p:scale>
        <p:origin x="-145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E7DD480B-6BDE-46B4-818F-5EA1F26C0B58}" type="datetimeFigureOut">
              <a:rPr lang="en-US" smtClean="0"/>
              <a:pPr/>
              <a:t>3/18/2009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E48BA2B1-F60E-4D31-86EC-7C1988C850E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4F2889A2-4938-4CD4-9881-D05C07835DDC}" type="datetimeFigureOut">
              <a:rPr lang="en-US" smtClean="0"/>
              <a:pPr/>
              <a:t>3/18/2009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02" tIns="47351" rIns="94702" bIns="4735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vert="horz" lIns="94702" tIns="47351" rIns="94702" bIns="473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5B5F962C-E581-451E-95AE-D91BFBE2AC0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58FF9-0572-4634-946C-0E2CC5399F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9AEE3-C816-4BBF-8E0F-6917E54C41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2C845-042E-485C-BA26-397B30C0E1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4734-904D-4C73-A280-2E886C275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F54CB-A102-4481-92D4-5042B85BEE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7871E-546B-46CD-98E5-8B208A580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C959C-2573-4E65-9FF6-E2F8F28B92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C7733-A533-4139-B84E-1A008238E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E09EA-D6F8-4E6B-81C9-11910A2312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B7C42-197E-4AB5-8ACB-1A939BACCB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51238-43D9-4B87-929F-8910893F17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3FF131-9C57-4163-9820-7B7C24AB2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85800" y="152400"/>
            <a:ext cx="77724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</a:t>
            </a:r>
            <a:r>
              <a:rPr lang="en-US">
                <a:cs typeface="Arial" charset="0"/>
              </a:rPr>
              <a:t>© McGraw-Hill Companies, Inc. Permission required for reproduction or display.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" y="64008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8EC022-2E01-4928-97E8-F3ECFF560D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20574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41910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61AFA5-8B02-465E-93CD-B6CE14C7D5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214290"/>
            <a:ext cx="9143999" cy="1684339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Solutions</a:t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600" dirty="0" smtClean="0"/>
              <a:t>Lecture 8 for BES102 &amp; BVW102</a:t>
            </a:r>
            <a:br>
              <a:rPr lang="en-US" sz="2600" dirty="0" smtClean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000" dirty="0" smtClean="0"/>
              <a:t> 18 March 2009</a:t>
            </a:r>
            <a:endParaRPr 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13325"/>
            <a:ext cx="9144000" cy="1844675"/>
          </a:xfrm>
        </p:spPr>
        <p:txBody>
          <a:bodyPr/>
          <a:lstStyle/>
          <a:p>
            <a:r>
              <a:rPr lang="en-US" sz="2000" b="1" dirty="0"/>
              <a:t>Philip Button</a:t>
            </a:r>
          </a:p>
          <a:p>
            <a:endParaRPr lang="en-US" sz="2000" dirty="0"/>
          </a:p>
          <a:p>
            <a:r>
              <a:rPr lang="en-US" sz="2000" dirty="0" smtClean="0"/>
              <a:t>Department of Agriculture and Animal Science</a:t>
            </a:r>
            <a:endParaRPr lang="en-US" dirty="0"/>
          </a:p>
          <a:p>
            <a:r>
              <a:rPr lang="en-US" sz="2000" dirty="0" smtClean="0"/>
              <a:t>Northern Melbourne Institute of TAFE</a:t>
            </a:r>
            <a:endParaRPr lang="en-US" sz="2000" dirty="0"/>
          </a:p>
        </p:txBody>
      </p:sp>
      <p:pic>
        <p:nvPicPr>
          <p:cNvPr id="27649" name="Picture 1" descr="NMIT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3286148" cy="96941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Lecture 8 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000108"/>
            <a:ext cx="8572528" cy="5126055"/>
          </a:xfrm>
        </p:spPr>
        <p:txBody>
          <a:bodyPr/>
          <a:lstStyle/>
          <a:p>
            <a:r>
              <a:rPr lang="en-AU" dirty="0" smtClean="0"/>
              <a:t>Understanding of:</a:t>
            </a:r>
          </a:p>
          <a:p>
            <a:pPr lvl="1"/>
            <a:r>
              <a:rPr lang="en-AU" dirty="0" smtClean="0"/>
              <a:t>Features of solutions</a:t>
            </a:r>
          </a:p>
          <a:p>
            <a:pPr lvl="1"/>
            <a:r>
              <a:rPr lang="en-AU" dirty="0" smtClean="0"/>
              <a:t>Solubility and saturation</a:t>
            </a:r>
          </a:p>
          <a:p>
            <a:pPr lvl="1"/>
            <a:r>
              <a:rPr lang="en-AU" dirty="0" smtClean="0"/>
              <a:t>Calculations</a:t>
            </a:r>
          </a:p>
          <a:p>
            <a:pPr lvl="2"/>
            <a:r>
              <a:rPr lang="en-AU" dirty="0" smtClean="0"/>
              <a:t>Percentage concentrations</a:t>
            </a:r>
          </a:p>
          <a:p>
            <a:pPr lvl="2"/>
            <a:r>
              <a:rPr lang="en-AU" dirty="0" smtClean="0"/>
              <a:t>Molar concentrations</a:t>
            </a:r>
          </a:p>
          <a:p>
            <a:pPr lvl="2"/>
            <a:r>
              <a:rPr lang="en-AU" dirty="0" smtClean="0"/>
              <a:t>Dilutions</a:t>
            </a:r>
          </a:p>
          <a:p>
            <a:pPr lvl="1"/>
            <a:endParaRPr lang="en-AU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914400"/>
          </a:xfrm>
        </p:spPr>
        <p:txBody>
          <a:bodyPr/>
          <a:lstStyle/>
          <a:p>
            <a:r>
              <a:rPr lang="en-US" dirty="0"/>
              <a:t>6.1 Properties of </a:t>
            </a:r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8001000" cy="48768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Solution</a:t>
            </a:r>
            <a:r>
              <a:rPr lang="en-US" dirty="0"/>
              <a:t> - homogeneous mixture</a:t>
            </a:r>
          </a:p>
          <a:p>
            <a:r>
              <a:rPr lang="en-US" b="1" dirty="0">
                <a:solidFill>
                  <a:schemeClr val="accent2"/>
                </a:solidFill>
              </a:rPr>
              <a:t>Solute </a:t>
            </a:r>
            <a:r>
              <a:rPr lang="en-US" dirty="0"/>
              <a:t>- the substance in the mixture present in lesser quantity</a:t>
            </a:r>
          </a:p>
          <a:p>
            <a:r>
              <a:rPr lang="en-US" b="1" dirty="0">
                <a:solidFill>
                  <a:schemeClr val="accent2"/>
                </a:solidFill>
              </a:rPr>
              <a:t>Solvent</a:t>
            </a:r>
            <a:r>
              <a:rPr lang="en-US" dirty="0"/>
              <a:t> - the substance present in the largest quantity</a:t>
            </a:r>
          </a:p>
          <a:p>
            <a:r>
              <a:rPr lang="en-US" b="1" dirty="0">
                <a:solidFill>
                  <a:schemeClr val="accent2"/>
                </a:solidFill>
              </a:rPr>
              <a:t>Aqueous solution</a:t>
            </a:r>
            <a:r>
              <a:rPr lang="en-US" dirty="0"/>
              <a:t> - solution where the solvent is water</a:t>
            </a:r>
          </a:p>
          <a:p>
            <a:r>
              <a:rPr lang="en-US" dirty="0"/>
              <a:t>Solutions can be liquids as well as solids and gases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r>
              <a:rPr lang="en-US" dirty="0"/>
              <a:t>Examples of </a:t>
            </a:r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1600200"/>
            <a:ext cx="8429652" cy="4525963"/>
          </a:xfrm>
        </p:spPr>
        <p:txBody>
          <a:bodyPr/>
          <a:lstStyle/>
          <a:p>
            <a:r>
              <a:rPr lang="en-US" dirty="0"/>
              <a:t>Air - oxygen and several trace gases are dissolved in the gaseous solvent, nitrogen</a:t>
            </a:r>
          </a:p>
          <a:p>
            <a:r>
              <a:rPr lang="en-US" dirty="0"/>
              <a:t>Alloys - brass and other homogeneous metal mixtures in the solid state</a:t>
            </a:r>
          </a:p>
          <a:p>
            <a:r>
              <a:rPr lang="en-US" dirty="0"/>
              <a:t>Focus on liquid solutions as many important chemical reactions take place in liquid solutions</a:t>
            </a: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 rot="-5400000">
            <a:off x="-27813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6.1 Properties of Solutions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6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8001000" cy="3733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800" dirty="0"/>
              <a:t>Clear, transparent, no visible particles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800" dirty="0"/>
              <a:t>May have color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Tx/>
            </a:pPr>
            <a:r>
              <a:rPr lang="en-US" sz="2800" dirty="0">
                <a:solidFill>
                  <a:schemeClr val="accent2"/>
                </a:solidFill>
              </a:rPr>
              <a:t>Electrolytes</a:t>
            </a:r>
            <a:r>
              <a:rPr lang="en-US" sz="2800" dirty="0"/>
              <a:t> are formed from solutes that are soluble ionic compounds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Tx/>
            </a:pPr>
            <a:r>
              <a:rPr lang="en-US" sz="2800" dirty="0" err="1">
                <a:solidFill>
                  <a:schemeClr val="accent2"/>
                </a:solidFill>
              </a:rPr>
              <a:t>Nonelectrolytes</a:t>
            </a:r>
            <a:r>
              <a:rPr lang="en-US" sz="2800" dirty="0"/>
              <a:t> do not dissociate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800" dirty="0"/>
              <a:t>Volumes of solute and solvent are </a:t>
            </a:r>
            <a:r>
              <a:rPr lang="en-US" sz="2800" i="1" dirty="0">
                <a:solidFill>
                  <a:schemeClr val="accent2"/>
                </a:solidFill>
              </a:rPr>
              <a:t>not</a:t>
            </a:r>
            <a:r>
              <a:rPr lang="en-US" sz="2800" dirty="0"/>
              <a:t> additive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400" dirty="0"/>
              <a:t>1 L ethanol + 1 L water </a:t>
            </a:r>
            <a:r>
              <a:rPr lang="en-US" sz="2400" i="1" dirty="0"/>
              <a:t>does not</a:t>
            </a:r>
            <a:r>
              <a:rPr lang="en-US" sz="2400" dirty="0"/>
              <a:t> give 2 L of solution</a:t>
            </a:r>
          </a:p>
        </p:txBody>
      </p:sp>
      <p:sp>
        <p:nvSpPr>
          <p:cNvPr id="101378" name="Rectangle 2"/>
          <p:cNvSpPr>
            <a:spLocks noChangeArrowheads="1"/>
          </p:cNvSpPr>
          <p:nvPr/>
        </p:nvSpPr>
        <p:spPr bwMode="auto">
          <a:xfrm rot="-5400000">
            <a:off x="-27813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6.1 Properties of Solutions</a:t>
            </a:r>
          </a:p>
        </p:txBody>
      </p:sp>
      <p:graphicFrame>
        <p:nvGraphicFramePr>
          <p:cNvPr id="101381" name="Object 5"/>
          <p:cNvGraphicFramePr>
            <a:graphicFrameLocks noChangeAspect="1"/>
          </p:cNvGraphicFramePr>
          <p:nvPr/>
        </p:nvGraphicFramePr>
        <p:xfrm>
          <a:off x="1828800" y="3886200"/>
          <a:ext cx="5791200" cy="595313"/>
        </p:xfrm>
        <a:graphic>
          <a:graphicData uri="http://schemas.openxmlformats.org/presentationml/2006/ole">
            <p:oleObj spid="_x0000_s67586" name="Equation" r:id="rId3" imgW="2222280" imgH="228600" progId="Equation.3">
              <p:embed/>
            </p:oleObj>
          </a:graphicData>
        </a:graphic>
      </p:graphicFrame>
      <p:sp>
        <p:nvSpPr>
          <p:cNvPr id="101385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General </a:t>
            </a:r>
            <a:r>
              <a:rPr lang="en-US" dirty="0" smtClean="0"/>
              <a:t>properties </a:t>
            </a:r>
            <a:r>
              <a:rPr lang="en-US" dirty="0"/>
              <a:t>of </a:t>
            </a:r>
            <a:r>
              <a:rPr lang="en-US" dirty="0" smtClean="0"/>
              <a:t>liquid solutions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1371600" y="3048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 algn="l">
              <a:spcBef>
                <a:spcPct val="50000"/>
              </a:spcBef>
              <a:buFontTx/>
              <a:buChar char="•"/>
            </a:pP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02406" name="Rectangle 6"/>
          <p:cNvSpPr>
            <a:spLocks noChangeArrowheads="1"/>
          </p:cNvSpPr>
          <p:nvPr/>
        </p:nvSpPr>
        <p:spPr bwMode="auto">
          <a:xfrm rot="-5400000">
            <a:off x="-27813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6.1 Properties of Solutions</a:t>
            </a:r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 smtClean="0"/>
              <a:t>Solutions </a:t>
            </a:r>
            <a:r>
              <a:rPr lang="en-US" dirty="0"/>
              <a:t>and </a:t>
            </a:r>
            <a:r>
              <a:rPr lang="en-US" dirty="0" smtClean="0"/>
              <a:t>colloids</a:t>
            </a:r>
            <a:endParaRPr lang="en-US" dirty="0"/>
          </a:p>
        </p:txBody>
      </p:sp>
      <p:sp>
        <p:nvSpPr>
          <p:cNvPr id="10240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0"/>
            <a:ext cx="7620000" cy="4800600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r>
              <a:rPr lang="en-US" dirty="0">
                <a:solidFill>
                  <a:schemeClr val="accent2"/>
                </a:solidFill>
              </a:rPr>
              <a:t>Colloidal suspension</a:t>
            </a:r>
            <a:r>
              <a:rPr lang="en-US" dirty="0"/>
              <a:t> - contains solute particles which are not uniformly distributed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ClrTx/>
            </a:pPr>
            <a:r>
              <a:rPr lang="en-US" dirty="0"/>
              <a:t>Due to larger size of particles (</a:t>
            </a:r>
            <a:r>
              <a:rPr lang="en-US" sz="2000" dirty="0"/>
              <a:t>1nm - 200 nm</a:t>
            </a:r>
            <a:r>
              <a:rPr lang="en-US" dirty="0"/>
              <a:t>)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ClrTx/>
            </a:pPr>
            <a:r>
              <a:rPr lang="en-US" dirty="0"/>
              <a:t>Appears identical to solution from the naked eye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ClrTx/>
            </a:pPr>
            <a:r>
              <a:rPr lang="en-US" dirty="0"/>
              <a:t>Smaller than 1 nm, have solution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ClrTx/>
            </a:pPr>
            <a:r>
              <a:rPr lang="en-US" dirty="0"/>
              <a:t>Larger than 1 nm, have a precipitate</a:t>
            </a: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ChangeArrowheads="1"/>
          </p:cNvSpPr>
          <p:nvPr/>
        </p:nvSpPr>
        <p:spPr bwMode="auto">
          <a:xfrm rot="-5400000">
            <a:off x="-27813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6.1 Properties of Solutions</a:t>
            </a:r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dirty="0"/>
              <a:t>Tyndall </a:t>
            </a:r>
            <a:r>
              <a:rPr lang="en-US" dirty="0" smtClean="0"/>
              <a:t>effect</a:t>
            </a:r>
            <a:endParaRPr lang="en-US" dirty="0"/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914400"/>
            <a:ext cx="8001000" cy="2209800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r>
              <a:rPr lang="en-US" sz="2800" dirty="0">
                <a:solidFill>
                  <a:schemeClr val="accent2"/>
                </a:solidFill>
              </a:rPr>
              <a:t>Tyndall effect</a:t>
            </a:r>
            <a:r>
              <a:rPr lang="en-US" sz="2800" dirty="0"/>
              <a:t> - the ability of a colloidal suspension to scatter light</a:t>
            </a:r>
          </a:p>
          <a:p>
            <a:pPr lvl="1">
              <a:spcBef>
                <a:spcPct val="50000"/>
              </a:spcBef>
              <a:buClrTx/>
            </a:pPr>
            <a:r>
              <a:rPr lang="en-US" sz="2400" dirty="0"/>
              <a:t>See a haze when shining light through the mixture</a:t>
            </a:r>
          </a:p>
          <a:p>
            <a:pPr lvl="1">
              <a:spcBef>
                <a:spcPct val="50000"/>
              </a:spcBef>
              <a:buClrTx/>
            </a:pPr>
            <a:r>
              <a:rPr lang="en-US" sz="2400" dirty="0"/>
              <a:t>Solutions: light passes right through without scattering</a:t>
            </a:r>
          </a:p>
          <a:p>
            <a:endParaRPr lang="en-US" sz="2400" dirty="0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857224" y="5965448"/>
            <a:ext cx="807249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         </a:t>
            </a:r>
            <a:r>
              <a:rPr lang="en-US" sz="2800" b="1" dirty="0">
                <a:solidFill>
                  <a:schemeClr val="tx1"/>
                </a:solidFill>
              </a:rPr>
              <a:t>Colloidal suspension       Solution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             -</a:t>
            </a:r>
            <a:r>
              <a:rPr lang="en-US" sz="2200" dirty="0">
                <a:solidFill>
                  <a:schemeClr val="tx1"/>
                </a:solidFill>
              </a:rPr>
              <a:t>light as haze, scatters light</a:t>
            </a:r>
            <a:r>
              <a:rPr lang="en-US" sz="2400" dirty="0">
                <a:solidFill>
                  <a:schemeClr val="tx1"/>
                </a:solidFill>
              </a:rPr>
              <a:t>        -</a:t>
            </a:r>
            <a:r>
              <a:rPr lang="en-US" sz="2200" dirty="0">
                <a:solidFill>
                  <a:schemeClr val="tx1"/>
                </a:solidFill>
              </a:rPr>
              <a:t>no haze</a:t>
            </a:r>
          </a:p>
        </p:txBody>
      </p:sp>
      <p:pic>
        <p:nvPicPr>
          <p:cNvPr id="103440" name="Picture 16" descr="06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928934"/>
            <a:ext cx="4286280" cy="3092145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7" name="Rectangle 5"/>
          <p:cNvSpPr>
            <a:spLocks noChangeArrowheads="1"/>
          </p:cNvSpPr>
          <p:nvPr/>
        </p:nvSpPr>
        <p:spPr bwMode="auto">
          <a:xfrm rot="-5400000">
            <a:off x="-27813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6.1 Properties of Solutions</a:t>
            </a: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r>
              <a:rPr lang="en-US" dirty="0"/>
              <a:t>Degree of </a:t>
            </a:r>
            <a:r>
              <a:rPr lang="en-US" dirty="0" smtClean="0"/>
              <a:t>solubility</a:t>
            </a:r>
            <a:endParaRPr lang="en-US" dirty="0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143000" y="990600"/>
            <a:ext cx="8001000" cy="5181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800" dirty="0">
                <a:solidFill>
                  <a:schemeClr val="accent2"/>
                </a:solidFill>
              </a:rPr>
              <a:t>Solubility</a:t>
            </a:r>
            <a:r>
              <a:rPr lang="en-US" sz="2800" dirty="0"/>
              <a:t> - how much of a particular solute can dissolve in a certain solvent at a specified temperature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Factors which affect solubility:</a:t>
            </a:r>
          </a:p>
          <a:p>
            <a:pPr lvl="1">
              <a:lnSpc>
                <a:spcPct val="80000"/>
              </a:lnSpc>
              <a:spcBef>
                <a:spcPct val="25000"/>
              </a:spcBef>
              <a:buFontTx/>
              <a:buChar char="1"/>
            </a:pPr>
            <a:r>
              <a:rPr lang="en-US" sz="2400" dirty="0"/>
              <a:t>Polarity of solute and solvent</a:t>
            </a:r>
            <a:endParaRPr lang="en-US" dirty="0"/>
          </a:p>
          <a:p>
            <a:pPr lvl="2">
              <a:lnSpc>
                <a:spcPct val="80000"/>
              </a:lnSpc>
              <a:spcBef>
                <a:spcPct val="25000"/>
              </a:spcBef>
            </a:pPr>
            <a:r>
              <a:rPr lang="en-US" dirty="0"/>
              <a:t>The more different they are, the lower the solubility</a:t>
            </a:r>
            <a:endParaRPr lang="en-US" sz="2800" dirty="0"/>
          </a:p>
          <a:p>
            <a:pPr lvl="1">
              <a:lnSpc>
                <a:spcPct val="80000"/>
              </a:lnSpc>
              <a:spcBef>
                <a:spcPct val="25000"/>
              </a:spcBef>
              <a:buFontTx/>
              <a:buChar char="2"/>
            </a:pPr>
            <a:r>
              <a:rPr lang="en-US" sz="2400" dirty="0"/>
              <a:t>Temperature</a:t>
            </a:r>
          </a:p>
          <a:p>
            <a:pPr lvl="2">
              <a:lnSpc>
                <a:spcPct val="80000"/>
              </a:lnSpc>
              <a:spcBef>
                <a:spcPct val="25000"/>
              </a:spcBef>
            </a:pPr>
            <a:r>
              <a:rPr lang="en-US" dirty="0"/>
              <a:t>Increase in temperature </a:t>
            </a:r>
            <a:r>
              <a:rPr lang="en-US" i="1" dirty="0"/>
              <a:t>usually</a:t>
            </a:r>
            <a:r>
              <a:rPr lang="en-US" dirty="0"/>
              <a:t> increases solubility</a:t>
            </a:r>
            <a:endParaRPr lang="en-US" sz="2800" dirty="0"/>
          </a:p>
          <a:p>
            <a:pPr lvl="1">
              <a:lnSpc>
                <a:spcPct val="80000"/>
              </a:lnSpc>
              <a:spcBef>
                <a:spcPct val="25000"/>
              </a:spcBef>
              <a:buFontTx/>
              <a:buChar char="3"/>
            </a:pPr>
            <a:r>
              <a:rPr lang="en-US" sz="2400" dirty="0"/>
              <a:t>Pressure</a:t>
            </a:r>
          </a:p>
          <a:p>
            <a:pPr lvl="2">
              <a:lnSpc>
                <a:spcPct val="80000"/>
              </a:lnSpc>
              <a:spcBef>
                <a:spcPct val="25000"/>
              </a:spcBef>
            </a:pPr>
            <a:r>
              <a:rPr lang="en-US" dirty="0"/>
              <a:t>Usually has no effect</a:t>
            </a:r>
          </a:p>
          <a:p>
            <a:pPr lvl="2">
              <a:lnSpc>
                <a:spcPct val="80000"/>
              </a:lnSpc>
              <a:spcBef>
                <a:spcPct val="25000"/>
              </a:spcBef>
            </a:pPr>
            <a:r>
              <a:rPr lang="en-US" dirty="0"/>
              <a:t>If solubility is of gas in liquid, directly proportional to applied pressure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ChangeArrowheads="1"/>
          </p:cNvSpPr>
          <p:nvPr/>
        </p:nvSpPr>
        <p:spPr bwMode="auto">
          <a:xfrm rot="-5400000">
            <a:off x="-2781300" y="29337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6.1 Properties of Solutions</a:t>
            </a:r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09600"/>
          </a:xfrm>
        </p:spPr>
        <p:txBody>
          <a:bodyPr/>
          <a:lstStyle/>
          <a:p>
            <a:r>
              <a:rPr lang="en-US" dirty="0"/>
              <a:t>Saturation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8001000" cy="4648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800" dirty="0">
                <a:solidFill>
                  <a:schemeClr val="accent2"/>
                </a:solidFill>
              </a:rPr>
              <a:t>Saturated solution</a:t>
            </a:r>
            <a:r>
              <a:rPr lang="en-US" sz="2800" dirty="0"/>
              <a:t> - a solution that contains all the solute that can be dissolved at a particular temperature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sz="2800" dirty="0">
                <a:solidFill>
                  <a:schemeClr val="accent2"/>
                </a:solidFill>
              </a:rPr>
              <a:t>Supersaturated solution</a:t>
            </a:r>
            <a:r>
              <a:rPr lang="en-US" sz="2800" dirty="0"/>
              <a:t> - contains more solute than can be dissolved at the current temperature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How is this done? 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 dirty="0"/>
              <a:t>Heat solvent, saturate it with solute then cool slowly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 dirty="0"/>
              <a:t>Sometimes the excess will precipitate out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 dirty="0"/>
              <a:t>If it doesn’t precipitate, the solution will be supersaturated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6.2 Concentration </a:t>
            </a:r>
            <a:r>
              <a:rPr lang="en-US" dirty="0" smtClean="0"/>
              <a:t>based </a:t>
            </a:r>
            <a:r>
              <a:rPr lang="en-US" dirty="0"/>
              <a:t>on </a:t>
            </a:r>
            <a:r>
              <a:rPr lang="en-US" dirty="0" smtClean="0"/>
              <a:t>mass</a:t>
            </a:r>
            <a:endParaRPr lang="en-US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458200" cy="342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2"/>
                </a:solidFill>
              </a:rPr>
              <a:t>Concentration</a:t>
            </a:r>
            <a:r>
              <a:rPr lang="en-US" dirty="0"/>
              <a:t> - amount of solute dissolved in a given amount of solution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Concentration </a:t>
            </a:r>
            <a:r>
              <a:rPr lang="en-US" dirty="0"/>
              <a:t>of a solution has an effect on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Physical properties 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Melting and boiling points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Chemical properties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Solution reactivity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0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295400" y="1295400"/>
            <a:ext cx="7848600" cy="4876800"/>
          </a:xfrm>
        </p:spPr>
        <p:txBody>
          <a:bodyPr/>
          <a:lstStyle/>
          <a:p>
            <a:r>
              <a:rPr lang="en-US" dirty="0"/>
              <a:t>Amount of solute = mass of solute in grams</a:t>
            </a:r>
          </a:p>
          <a:p>
            <a:r>
              <a:rPr lang="en-US" dirty="0"/>
              <a:t>Amount of solution = volume in milliliters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Express concentration as a percentage by multiplying ratio by 100% = </a:t>
            </a:r>
            <a:r>
              <a:rPr lang="en-US" dirty="0">
                <a:solidFill>
                  <a:schemeClr val="accent2"/>
                </a:solidFill>
              </a:rPr>
              <a:t>weight/volume percent</a:t>
            </a:r>
            <a:r>
              <a:rPr lang="en-US" dirty="0"/>
              <a:t> or % (W/V)</a:t>
            </a:r>
          </a:p>
        </p:txBody>
      </p:sp>
      <p:graphicFrame>
        <p:nvGraphicFramePr>
          <p:cNvPr id="110596" name="Object 4"/>
          <p:cNvGraphicFramePr>
            <a:graphicFrameLocks noChangeAspect="1"/>
          </p:cNvGraphicFramePr>
          <p:nvPr/>
        </p:nvGraphicFramePr>
        <p:xfrm>
          <a:off x="2143108" y="5715016"/>
          <a:ext cx="5949950" cy="1014413"/>
        </p:xfrm>
        <a:graphic>
          <a:graphicData uri="http://schemas.openxmlformats.org/presentationml/2006/ole">
            <p:oleObj spid="_x0000_s68610" name="Equation" r:id="rId3" imgW="2298600" imgH="393480" progId="Equation.3">
              <p:embed/>
            </p:oleObj>
          </a:graphicData>
        </a:graphic>
      </p:graphicFrame>
      <p:graphicFrame>
        <p:nvGraphicFramePr>
          <p:cNvPr id="110597" name="Object 5"/>
          <p:cNvGraphicFramePr>
            <a:graphicFrameLocks noChangeAspect="1"/>
          </p:cNvGraphicFramePr>
          <p:nvPr/>
        </p:nvGraphicFramePr>
        <p:xfrm>
          <a:off x="2071670" y="2928934"/>
          <a:ext cx="5943600" cy="1055688"/>
        </p:xfrm>
        <a:graphic>
          <a:graphicData uri="http://schemas.openxmlformats.org/presentationml/2006/ole">
            <p:oleObj spid="_x0000_s68611" name="Equation" r:id="rId4" imgW="2209680" imgH="393480" progId="Equation.3">
              <p:embed/>
            </p:oleObj>
          </a:graphicData>
        </a:graphic>
      </p:graphicFrame>
      <p:sp>
        <p:nvSpPr>
          <p:cNvPr id="11059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914400"/>
          </a:xfrm>
        </p:spPr>
        <p:txBody>
          <a:bodyPr/>
          <a:lstStyle/>
          <a:p>
            <a:r>
              <a:rPr lang="en-US" dirty="0"/>
              <a:t>Weight/Volume </a:t>
            </a:r>
            <a:r>
              <a:rPr lang="en-US" dirty="0" smtClean="0"/>
              <a:t>percent</a:t>
            </a:r>
            <a:endParaRPr lang="en-US" dirty="0"/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 rot="-5400000">
            <a:off x="-2628900" y="28575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6.2 Concentration Based on Mass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1" name="Rectangle 5"/>
          <p:cNvSpPr>
            <a:spLocks noChangeArrowheads="1"/>
          </p:cNvSpPr>
          <p:nvPr/>
        </p:nvSpPr>
        <p:spPr bwMode="auto">
          <a:xfrm rot="-5400000">
            <a:off x="-2552700" y="28575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6.2 Concentration Based on Mass</a:t>
            </a:r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dirty="0"/>
              <a:t>Calculating Weight/Volume Percent</a:t>
            </a:r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524000" y="1676400"/>
            <a:ext cx="7620000" cy="4495800"/>
          </a:xfrm>
        </p:spPr>
        <p:txBody>
          <a:bodyPr/>
          <a:lstStyle/>
          <a:p>
            <a:pPr marL="0" indent="0">
              <a:spcBef>
                <a:spcPct val="50000"/>
              </a:spcBef>
              <a:buClrTx/>
              <a:buFontTx/>
              <a:buNone/>
            </a:pPr>
            <a:r>
              <a:rPr lang="en-US" sz="2800" dirty="0"/>
              <a:t>Calculate the percent composition or % (W/V) of 2.00 x 10</a:t>
            </a:r>
            <a:r>
              <a:rPr lang="en-US" sz="2800" baseline="30000" dirty="0"/>
              <a:t>2</a:t>
            </a:r>
            <a:r>
              <a:rPr lang="en-US" sz="2800" dirty="0"/>
              <a:t> </a:t>
            </a:r>
            <a:r>
              <a:rPr lang="en-US" sz="2800" dirty="0" err="1"/>
              <a:t>mL</a:t>
            </a:r>
            <a:r>
              <a:rPr lang="en-US" sz="2800" dirty="0"/>
              <a:t> containing 20.0 g sodium chloride</a:t>
            </a:r>
            <a:endParaRPr lang="en-US" dirty="0"/>
          </a:p>
          <a:p>
            <a:pPr lvl="1">
              <a:spcBef>
                <a:spcPct val="50000"/>
              </a:spcBef>
              <a:buClrTx/>
              <a:buFontTx/>
              <a:buNone/>
            </a:pPr>
            <a:r>
              <a:rPr lang="en-US" sz="2400" dirty="0"/>
              <a:t>20.0 g </a:t>
            </a:r>
            <a:r>
              <a:rPr lang="en-US" sz="2400" dirty="0" err="1"/>
              <a:t>NaCl</a:t>
            </a:r>
            <a:r>
              <a:rPr lang="en-US" sz="2400" dirty="0"/>
              <a:t>, mass of solute</a:t>
            </a:r>
          </a:p>
          <a:p>
            <a:pPr lvl="1">
              <a:spcBef>
                <a:spcPct val="50000"/>
              </a:spcBef>
              <a:buClrTx/>
              <a:buFontTx/>
              <a:buNone/>
            </a:pPr>
            <a:r>
              <a:rPr lang="en-US" sz="2400" dirty="0"/>
              <a:t>2.00 x 10</a:t>
            </a:r>
            <a:r>
              <a:rPr lang="en-US" sz="2400" baseline="30000" dirty="0"/>
              <a:t>2</a:t>
            </a:r>
            <a:r>
              <a:rPr lang="en-US" sz="2400" dirty="0"/>
              <a:t> </a:t>
            </a:r>
            <a:r>
              <a:rPr lang="en-US" sz="2400" dirty="0" err="1"/>
              <a:t>mL</a:t>
            </a:r>
            <a:r>
              <a:rPr lang="en-US" sz="2400" dirty="0"/>
              <a:t>, total volume of solution</a:t>
            </a:r>
            <a:endParaRPr lang="en-US" dirty="0"/>
          </a:p>
          <a:p>
            <a:pPr marL="0" indent="0">
              <a:spcBef>
                <a:spcPct val="50000"/>
              </a:spcBef>
              <a:buClrTx/>
              <a:buFontTx/>
              <a:buNone/>
            </a:pPr>
            <a:r>
              <a:rPr lang="en-US" sz="2800" dirty="0"/>
              <a:t>% (W/V) = 20.0g </a:t>
            </a:r>
            <a:r>
              <a:rPr lang="en-US" sz="2800" dirty="0" err="1"/>
              <a:t>NaCl</a:t>
            </a:r>
            <a:r>
              <a:rPr lang="en-US" sz="2800" dirty="0"/>
              <a:t> / 2.00 x 10</a:t>
            </a:r>
            <a:r>
              <a:rPr lang="en-US" sz="2800" baseline="30000" dirty="0"/>
              <a:t>2 </a:t>
            </a:r>
            <a:r>
              <a:rPr lang="en-US" sz="2800" dirty="0" err="1"/>
              <a:t>mL</a:t>
            </a:r>
            <a:r>
              <a:rPr lang="en-US" sz="2800" dirty="0"/>
              <a:t> x 100%</a:t>
            </a:r>
          </a:p>
          <a:p>
            <a:pPr marL="0" indent="0">
              <a:spcBef>
                <a:spcPct val="50000"/>
              </a:spcBef>
              <a:buClrTx/>
              <a:buFontTx/>
              <a:buNone/>
            </a:pPr>
            <a:r>
              <a:rPr lang="en-US" dirty="0"/>
              <a:t>	     = 10.0% (W/V) sodium chloride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4" name="Object 4"/>
          <p:cNvGraphicFramePr>
            <a:graphicFrameLocks noChangeAspect="1"/>
          </p:cNvGraphicFramePr>
          <p:nvPr/>
        </p:nvGraphicFramePr>
        <p:xfrm>
          <a:off x="2451100" y="1219200"/>
          <a:ext cx="5245100" cy="1123950"/>
        </p:xfrm>
        <a:graphic>
          <a:graphicData uri="http://schemas.openxmlformats.org/presentationml/2006/ole">
            <p:oleObj spid="_x0000_s69634" name="Equation" r:id="rId3" imgW="1955520" imgH="419040" progId="Equation.3">
              <p:embed/>
            </p:oleObj>
          </a:graphicData>
        </a:graphic>
      </p:graphicFrame>
      <p:sp>
        <p:nvSpPr>
          <p:cNvPr id="112647" name="Rectangle 7"/>
          <p:cNvSpPr>
            <a:spLocks noChangeArrowheads="1"/>
          </p:cNvSpPr>
          <p:nvPr/>
        </p:nvSpPr>
        <p:spPr bwMode="auto">
          <a:xfrm rot="-5400000">
            <a:off x="-2552700" y="28575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6.2 Concentration Based on Mass</a:t>
            </a:r>
          </a:p>
        </p:txBody>
      </p:sp>
      <p:sp>
        <p:nvSpPr>
          <p:cNvPr id="11264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/>
          <a:lstStyle/>
          <a:p>
            <a:r>
              <a:rPr lang="en-US" dirty="0"/>
              <a:t>Weight/Weight </a:t>
            </a:r>
            <a:r>
              <a:rPr lang="en-US" dirty="0" smtClean="0"/>
              <a:t>percent</a:t>
            </a:r>
            <a:endParaRPr lang="en-US" dirty="0"/>
          </a:p>
        </p:txBody>
      </p:sp>
      <p:sp>
        <p:nvSpPr>
          <p:cNvPr id="11264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524000" y="2438400"/>
            <a:ext cx="7620000" cy="3733800"/>
          </a:xfrm>
        </p:spPr>
        <p:txBody>
          <a:bodyPr/>
          <a:lstStyle/>
          <a:p>
            <a:r>
              <a:rPr lang="en-US" dirty="0"/>
              <a:t>Weight/weight percent is most useful for solutions of 2 solids whose masses are easily obtained</a:t>
            </a:r>
          </a:p>
          <a:p>
            <a:r>
              <a:rPr lang="en-US" dirty="0"/>
              <a:t>Calculate % (W/W) of platinum in gold ring with 14.00 g Au and 4.500 g Pt</a:t>
            </a:r>
          </a:p>
          <a:p>
            <a:pPr lvl="1">
              <a:buFontTx/>
              <a:buNone/>
            </a:pPr>
            <a:r>
              <a:rPr lang="en-US" sz="2700" dirty="0"/>
              <a:t>[4.500 g Pt / (4.500 g Pt + 14.00 g Au)] x 100%</a:t>
            </a:r>
          </a:p>
          <a:p>
            <a:pPr lvl="1">
              <a:buFontTx/>
              <a:buNone/>
            </a:pPr>
            <a:r>
              <a:rPr lang="en-US" dirty="0"/>
              <a:t>= 4.500 g / 18.50 g x 100%   =  24.32% Pt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Rectangle 5"/>
          <p:cNvSpPr>
            <a:spLocks noChangeArrowheads="1"/>
          </p:cNvSpPr>
          <p:nvPr/>
        </p:nvSpPr>
        <p:spPr bwMode="auto">
          <a:xfrm rot="-5400000">
            <a:off x="-2552700" y="28575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6.2 Concentration Based on Mass</a:t>
            </a: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dirty="0"/>
              <a:t>Parts Per Thousand (</a:t>
            </a:r>
            <a:r>
              <a:rPr lang="en-US" dirty="0" err="1"/>
              <a:t>ppt</a:t>
            </a:r>
            <a:r>
              <a:rPr lang="en-US" dirty="0"/>
              <a:t>) and Parts Per Million (</a:t>
            </a:r>
            <a:r>
              <a:rPr lang="en-US" dirty="0" err="1"/>
              <a:t>ppm</a:t>
            </a:r>
            <a:r>
              <a:rPr lang="en-US" dirty="0"/>
              <a:t>)</a:t>
            </a:r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524000" y="2057400"/>
            <a:ext cx="7620000" cy="4114800"/>
          </a:xfrm>
        </p:spPr>
        <p:txBody>
          <a:bodyPr/>
          <a:lstStyle/>
          <a:p>
            <a:r>
              <a:rPr lang="en-US" dirty="0"/>
              <a:t>As percentage is the number of parts of solute in 100 parts of solution, </a:t>
            </a:r>
            <a:r>
              <a:rPr lang="en-US" dirty="0" err="1"/>
              <a:t>ppt</a:t>
            </a:r>
            <a:r>
              <a:rPr lang="en-US" dirty="0"/>
              <a:t> and </a:t>
            </a:r>
            <a:r>
              <a:rPr lang="en-US" dirty="0" err="1"/>
              <a:t>ppm</a:t>
            </a:r>
            <a:r>
              <a:rPr lang="en-US" dirty="0"/>
              <a:t> change the calculation only by orders of magnitude</a:t>
            </a:r>
          </a:p>
          <a:p>
            <a:pPr lvl="1"/>
            <a:r>
              <a:rPr lang="en-US" dirty="0" err="1"/>
              <a:t>ppt</a:t>
            </a:r>
            <a:r>
              <a:rPr lang="en-US" dirty="0"/>
              <a:t> = g solute / g solution x 10</a:t>
            </a:r>
            <a:r>
              <a:rPr lang="en-US" baseline="30000" dirty="0"/>
              <a:t>3 </a:t>
            </a:r>
            <a:r>
              <a:rPr lang="en-US" dirty="0" err="1"/>
              <a:t>ppt</a:t>
            </a:r>
            <a:endParaRPr lang="en-US" dirty="0"/>
          </a:p>
          <a:p>
            <a:pPr lvl="1"/>
            <a:r>
              <a:rPr lang="en-US" dirty="0" err="1"/>
              <a:t>ppm</a:t>
            </a:r>
            <a:r>
              <a:rPr lang="en-US" dirty="0"/>
              <a:t> = g solute / g solution x 10</a:t>
            </a:r>
            <a:r>
              <a:rPr lang="en-US" baseline="30000" dirty="0"/>
              <a:t>6 </a:t>
            </a:r>
            <a:r>
              <a:rPr lang="en-US" dirty="0" err="1"/>
              <a:t>ppt</a:t>
            </a:r>
            <a:endParaRPr lang="en-US" dirty="0"/>
          </a:p>
          <a:p>
            <a:pPr lvl="1"/>
            <a:r>
              <a:rPr lang="en-US" dirty="0" err="1"/>
              <a:t>ppt</a:t>
            </a:r>
            <a:r>
              <a:rPr lang="en-US" dirty="0"/>
              <a:t> and </a:t>
            </a:r>
            <a:r>
              <a:rPr lang="en-US" dirty="0" err="1"/>
              <a:t>ppm</a:t>
            </a:r>
            <a:r>
              <a:rPr lang="en-US" dirty="0"/>
              <a:t> are most often used for very dilute solutions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dirty="0"/>
              <a:t>6.3 Concentration of </a:t>
            </a:r>
            <a:r>
              <a:rPr lang="en-US" dirty="0" smtClean="0"/>
              <a:t>solutions</a:t>
            </a:r>
            <a:r>
              <a:rPr lang="en-US" dirty="0"/>
              <a:t>: </a:t>
            </a:r>
            <a:r>
              <a:rPr lang="en-US" dirty="0" smtClean="0"/>
              <a:t>moles </a:t>
            </a:r>
            <a:r>
              <a:rPr lang="en-US" dirty="0"/>
              <a:t>and </a:t>
            </a:r>
            <a:r>
              <a:rPr lang="en-US" dirty="0" smtClean="0"/>
              <a:t>equivalents</a:t>
            </a:r>
            <a:endParaRPr lang="en-US" dirty="0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90600" y="2057400"/>
            <a:ext cx="8153400" cy="3505200"/>
          </a:xfrm>
        </p:spPr>
        <p:txBody>
          <a:bodyPr/>
          <a:lstStyle/>
          <a:p>
            <a:r>
              <a:rPr lang="en-US" dirty="0"/>
              <a:t>Chemical equations represent the relative number of </a:t>
            </a:r>
            <a:r>
              <a:rPr lang="en-US" dirty="0">
                <a:solidFill>
                  <a:schemeClr val="accent2"/>
                </a:solidFill>
              </a:rPr>
              <a:t>moles</a:t>
            </a:r>
            <a:r>
              <a:rPr lang="en-US" dirty="0"/>
              <a:t> of reactants producing products</a:t>
            </a:r>
          </a:p>
          <a:p>
            <a:endParaRPr lang="en-US" dirty="0" smtClean="0"/>
          </a:p>
          <a:p>
            <a:r>
              <a:rPr lang="en-US" dirty="0" smtClean="0"/>
              <a:t>Many </a:t>
            </a:r>
            <a:r>
              <a:rPr lang="en-US" dirty="0"/>
              <a:t>chemical reactions occur in solution where it is most useful to represent concentrations on a </a:t>
            </a:r>
            <a:r>
              <a:rPr lang="en-US" dirty="0">
                <a:solidFill>
                  <a:schemeClr val="accent2"/>
                </a:solidFill>
              </a:rPr>
              <a:t>molar</a:t>
            </a:r>
            <a:r>
              <a:rPr lang="en-US" dirty="0"/>
              <a:t> basis</a:t>
            </a:r>
          </a:p>
        </p:txBody>
      </p:sp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1143000" y="21336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US" sz="3200" b="1">
              <a:solidFill>
                <a:srgbClr val="800080"/>
              </a:solidFill>
            </a:endParaRP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0"/>
            <a:ext cx="7620000" cy="4724400"/>
          </a:xfrm>
        </p:spPr>
        <p:txBody>
          <a:bodyPr/>
          <a:lstStyle/>
          <a:p>
            <a:r>
              <a:rPr lang="en-US" dirty="0"/>
              <a:t>The most common mole-based concentration unit is molarity</a:t>
            </a:r>
          </a:p>
          <a:p>
            <a:endParaRPr lang="en-US" dirty="0" smtClean="0"/>
          </a:p>
          <a:p>
            <a:r>
              <a:rPr lang="en-US" dirty="0" smtClean="0"/>
              <a:t>Molarity</a:t>
            </a:r>
            <a:endParaRPr lang="en-US" dirty="0"/>
          </a:p>
          <a:p>
            <a:pPr lvl="1"/>
            <a:r>
              <a:rPr lang="en-US" dirty="0" err="1" smtClean="0"/>
              <a:t>Symbolised</a:t>
            </a:r>
            <a:r>
              <a:rPr lang="en-US" dirty="0" smtClean="0"/>
              <a:t> </a:t>
            </a:r>
            <a:r>
              <a:rPr lang="en-US" dirty="0"/>
              <a:t>M</a:t>
            </a:r>
          </a:p>
          <a:p>
            <a:pPr lvl="1"/>
            <a:r>
              <a:rPr lang="en-US" dirty="0"/>
              <a:t>Defined as the number of moles of solute per liter of solution</a:t>
            </a:r>
          </a:p>
          <a:p>
            <a:endParaRPr lang="en-US" dirty="0"/>
          </a:p>
        </p:txBody>
      </p:sp>
      <p:sp>
        <p:nvSpPr>
          <p:cNvPr id="115719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838200"/>
          </a:xfrm>
        </p:spPr>
        <p:txBody>
          <a:bodyPr/>
          <a:lstStyle/>
          <a:p>
            <a:r>
              <a:rPr lang="en-US" dirty="0"/>
              <a:t>Molarity</a:t>
            </a:r>
          </a:p>
        </p:txBody>
      </p:sp>
      <p:sp>
        <p:nvSpPr>
          <p:cNvPr id="115720" name="Rectangle 8"/>
          <p:cNvSpPr>
            <a:spLocks noChangeArrowheads="1"/>
          </p:cNvSpPr>
          <p:nvPr/>
        </p:nvSpPr>
        <p:spPr bwMode="auto">
          <a:xfrm rot="-5400000">
            <a:off x="-2857500" y="2933700"/>
            <a:ext cx="662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6.3 Moles and Equivalents</a:t>
            </a:r>
          </a:p>
        </p:txBody>
      </p:sp>
      <p:graphicFrame>
        <p:nvGraphicFramePr>
          <p:cNvPr id="115722" name="Object 10"/>
          <p:cNvGraphicFramePr>
            <a:graphicFrameLocks noChangeAspect="1"/>
          </p:cNvGraphicFramePr>
          <p:nvPr/>
        </p:nvGraphicFramePr>
        <p:xfrm>
          <a:off x="3000364" y="5286388"/>
          <a:ext cx="3692525" cy="1295400"/>
        </p:xfrm>
        <a:graphic>
          <a:graphicData uri="http://schemas.openxmlformats.org/presentationml/2006/ole">
            <p:oleObj spid="_x0000_s70658" name="Equation" r:id="rId3" imgW="1117440" imgH="393480" progId="Equation.3">
              <p:embed/>
            </p:oleObj>
          </a:graphicData>
        </a:graphic>
      </p:graphicFrame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0"/>
            <a:ext cx="7620000" cy="4724400"/>
          </a:xfrm>
        </p:spPr>
        <p:txBody>
          <a:bodyPr/>
          <a:lstStyle/>
          <a:p>
            <a:r>
              <a:rPr lang="en-US" dirty="0"/>
              <a:t>Calculate the molarity of 2.0 L of solution containing 5.0 mol </a:t>
            </a:r>
            <a:r>
              <a:rPr lang="en-US" dirty="0" err="1"/>
              <a:t>NaOH</a:t>
            </a:r>
            <a:endParaRPr lang="en-US" dirty="0"/>
          </a:p>
          <a:p>
            <a:r>
              <a:rPr lang="en-US" dirty="0"/>
              <a:t>Use the equation</a:t>
            </a:r>
          </a:p>
          <a:p>
            <a:pPr lvl="1">
              <a:buFontTx/>
              <a:buNone/>
            </a:pPr>
            <a:endParaRPr lang="en-US" dirty="0"/>
          </a:p>
          <a:p>
            <a:r>
              <a:rPr lang="en-US" dirty="0"/>
              <a:t>Substitute into the equation:</a:t>
            </a:r>
          </a:p>
          <a:p>
            <a:pPr>
              <a:buFontTx/>
              <a:buNone/>
            </a:pPr>
            <a:r>
              <a:rPr lang="en-US" dirty="0"/>
              <a:t>		</a:t>
            </a:r>
            <a:r>
              <a:rPr lang="en-US" dirty="0" err="1"/>
              <a:t>M</a:t>
            </a:r>
            <a:r>
              <a:rPr lang="en-US" baseline="-25000" dirty="0" err="1"/>
              <a:t>NaOH</a:t>
            </a:r>
            <a:r>
              <a:rPr lang="en-US" dirty="0"/>
              <a:t> = </a:t>
            </a:r>
            <a:r>
              <a:rPr lang="en-US" u="sng" dirty="0"/>
              <a:t>5.0 mol solute</a:t>
            </a:r>
            <a:r>
              <a:rPr lang="en-US" dirty="0"/>
              <a:t> </a:t>
            </a:r>
          </a:p>
          <a:p>
            <a:pPr>
              <a:buFontTx/>
              <a:buNone/>
            </a:pPr>
            <a:r>
              <a:rPr lang="en-US" dirty="0"/>
              <a:t>                      </a:t>
            </a:r>
            <a:r>
              <a:rPr lang="en-US" dirty="0" smtClean="0"/>
              <a:t>2.0 </a:t>
            </a:r>
            <a:r>
              <a:rPr lang="en-US" dirty="0"/>
              <a:t>L solution</a:t>
            </a:r>
          </a:p>
          <a:p>
            <a:pPr>
              <a:buFontTx/>
              <a:buNone/>
            </a:pPr>
            <a:r>
              <a:rPr lang="en-US" dirty="0"/>
              <a:t>                     = 2.5 M</a:t>
            </a:r>
          </a:p>
          <a:p>
            <a:endParaRPr lang="en-US" dirty="0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838200"/>
          </a:xfrm>
        </p:spPr>
        <p:txBody>
          <a:bodyPr/>
          <a:lstStyle/>
          <a:p>
            <a:r>
              <a:rPr lang="en-US" dirty="0"/>
              <a:t>Calculating </a:t>
            </a:r>
            <a:r>
              <a:rPr lang="en-US" dirty="0" smtClean="0"/>
              <a:t>molarity </a:t>
            </a:r>
            <a:r>
              <a:rPr lang="en-US" dirty="0"/>
              <a:t>from </a:t>
            </a:r>
            <a:r>
              <a:rPr lang="en-US" dirty="0" smtClean="0"/>
              <a:t>moles</a:t>
            </a:r>
            <a:endParaRPr lang="en-US" dirty="0"/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 rot="-5400000">
            <a:off x="-2857500" y="2933700"/>
            <a:ext cx="662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6.3 Moles and Equivalents</a:t>
            </a:r>
          </a:p>
        </p:txBody>
      </p:sp>
      <p:graphicFrame>
        <p:nvGraphicFramePr>
          <p:cNvPr id="164870" name="Object 6"/>
          <p:cNvGraphicFramePr>
            <a:graphicFrameLocks noChangeAspect="1"/>
          </p:cNvGraphicFramePr>
          <p:nvPr/>
        </p:nvGraphicFramePr>
        <p:xfrm>
          <a:off x="5883275" y="2593975"/>
          <a:ext cx="2863850" cy="1004888"/>
        </p:xfrm>
        <a:graphic>
          <a:graphicData uri="http://schemas.openxmlformats.org/presentationml/2006/ole">
            <p:oleObj spid="_x0000_s71682" name="Equation" r:id="rId3" imgW="1117440" imgH="393480" progId="Equation.3">
              <p:embed/>
            </p:oleObj>
          </a:graphicData>
        </a:graphic>
      </p:graphicFrame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838200"/>
          </a:xfrm>
        </p:spPr>
        <p:txBody>
          <a:bodyPr/>
          <a:lstStyle/>
          <a:p>
            <a:r>
              <a:rPr lang="en-US" dirty="0"/>
              <a:t>Calculating </a:t>
            </a:r>
            <a:r>
              <a:rPr lang="en-US" dirty="0" smtClean="0"/>
              <a:t>grams </a:t>
            </a:r>
            <a:r>
              <a:rPr lang="en-US" dirty="0"/>
              <a:t>from </a:t>
            </a:r>
            <a:r>
              <a:rPr lang="en-US" dirty="0" smtClean="0"/>
              <a:t>molarity</a:t>
            </a:r>
            <a:endParaRPr lang="en-US" dirty="0"/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 rot="-5400000">
            <a:off x="-2857500" y="2933700"/>
            <a:ext cx="662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6.3 Moles and Equivalents</a:t>
            </a:r>
          </a:p>
        </p:txBody>
      </p:sp>
      <p:graphicFrame>
        <p:nvGraphicFramePr>
          <p:cNvPr id="164870" name="Object 6"/>
          <p:cNvGraphicFramePr>
            <a:graphicFrameLocks noChangeAspect="1"/>
          </p:cNvGraphicFramePr>
          <p:nvPr/>
        </p:nvGraphicFramePr>
        <p:xfrm>
          <a:off x="2928926" y="1142984"/>
          <a:ext cx="2863850" cy="1004888"/>
        </p:xfrm>
        <a:graphic>
          <a:graphicData uri="http://schemas.openxmlformats.org/presentationml/2006/ole">
            <p:oleObj spid="_x0000_s74754" name="Equation" r:id="rId3" imgW="1117440" imgH="393480" progId="Equation.3">
              <p:embed/>
            </p:oleObj>
          </a:graphicData>
        </a:graphic>
      </p:graphicFrame>
      <p:graphicFrame>
        <p:nvGraphicFramePr>
          <p:cNvPr id="74755" name="Object 2"/>
          <p:cNvGraphicFramePr>
            <a:graphicFrameLocks noChangeAspect="1"/>
          </p:cNvGraphicFramePr>
          <p:nvPr/>
        </p:nvGraphicFramePr>
        <p:xfrm>
          <a:off x="1214414" y="2571744"/>
          <a:ext cx="6931025" cy="1004888"/>
        </p:xfrm>
        <a:graphic>
          <a:graphicData uri="http://schemas.openxmlformats.org/presentationml/2006/ole">
            <p:oleObj spid="_x0000_s74755" name="Equation" r:id="rId4" imgW="2705040" imgH="393480" progId="Equation.3">
              <p:embed/>
            </p:oleObj>
          </a:graphicData>
        </a:graphic>
      </p:graphicFrame>
      <p:graphicFrame>
        <p:nvGraphicFramePr>
          <p:cNvPr id="74756" name="Object 4"/>
          <p:cNvGraphicFramePr>
            <a:graphicFrameLocks noChangeAspect="1"/>
          </p:cNvGraphicFramePr>
          <p:nvPr/>
        </p:nvGraphicFramePr>
        <p:xfrm>
          <a:off x="3100388" y="3786188"/>
          <a:ext cx="3352800" cy="1004887"/>
        </p:xfrm>
        <a:graphic>
          <a:graphicData uri="http://schemas.openxmlformats.org/presentationml/2006/ole">
            <p:oleObj spid="_x0000_s74756" name="Equation" r:id="rId5" imgW="1307880" imgH="393480" progId="Equation.3">
              <p:embed/>
            </p:oleObj>
          </a:graphicData>
        </a:graphic>
      </p:graphicFrame>
      <p:graphicFrame>
        <p:nvGraphicFramePr>
          <p:cNvPr id="74757" name="Object 5"/>
          <p:cNvGraphicFramePr>
            <a:graphicFrameLocks noChangeAspect="1"/>
          </p:cNvGraphicFramePr>
          <p:nvPr/>
        </p:nvGraphicFramePr>
        <p:xfrm>
          <a:off x="1546225" y="4929188"/>
          <a:ext cx="6316663" cy="1004887"/>
        </p:xfrm>
        <a:graphic>
          <a:graphicData uri="http://schemas.openxmlformats.org/presentationml/2006/ole">
            <p:oleObj spid="_x0000_s74757" name="Equation" r:id="rId6" imgW="2463480" imgH="393480" progId="Equation.3">
              <p:embed/>
            </p:oleObj>
          </a:graphicData>
        </a:graphic>
      </p:graphicFrame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41" name="Object 5"/>
          <p:cNvGraphicFramePr>
            <a:graphicFrameLocks noChangeAspect="1"/>
          </p:cNvGraphicFramePr>
          <p:nvPr/>
        </p:nvGraphicFramePr>
        <p:xfrm>
          <a:off x="714348" y="5429264"/>
          <a:ext cx="3352800" cy="1163638"/>
        </p:xfrm>
        <a:graphic>
          <a:graphicData uri="http://schemas.openxmlformats.org/presentationml/2006/ole">
            <p:oleObj spid="_x0000_s73730" name="Equation" r:id="rId3" imgW="1130040" imgH="393480" progId="Equation.3">
              <p:embed/>
            </p:oleObj>
          </a:graphicData>
        </a:graphic>
      </p:graphicFrame>
      <p:sp>
        <p:nvSpPr>
          <p:cNvPr id="116745" name="Rectangle 9"/>
          <p:cNvSpPr>
            <a:spLocks noChangeArrowheads="1"/>
          </p:cNvSpPr>
          <p:nvPr/>
        </p:nvSpPr>
        <p:spPr bwMode="auto">
          <a:xfrm rot="-5400000">
            <a:off x="-2857500" y="2933700"/>
            <a:ext cx="662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6.3 Moles and Equivalents</a:t>
            </a:r>
          </a:p>
        </p:txBody>
      </p:sp>
      <p:sp>
        <p:nvSpPr>
          <p:cNvPr id="116748" name="Rectangle 1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838200"/>
          </a:xfrm>
        </p:spPr>
        <p:txBody>
          <a:bodyPr/>
          <a:lstStyle/>
          <a:p>
            <a:r>
              <a:rPr lang="en-US"/>
              <a:t>Dilution</a:t>
            </a:r>
          </a:p>
        </p:txBody>
      </p:sp>
      <p:sp>
        <p:nvSpPr>
          <p:cNvPr id="11674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620000" cy="4953000"/>
          </a:xfrm>
        </p:spPr>
        <p:txBody>
          <a:bodyPr/>
          <a:lstStyle/>
          <a:p>
            <a:pPr marL="0" indent="0">
              <a:spcBef>
                <a:spcPct val="50000"/>
              </a:spcBef>
              <a:buClrTx/>
              <a:buFontTx/>
              <a:buNone/>
            </a:pPr>
            <a:r>
              <a:rPr lang="en-US" dirty="0"/>
              <a:t>Dilution is required to prepare a less concentrated solution from a more concentrated one</a:t>
            </a:r>
          </a:p>
          <a:p>
            <a:pPr lvl="1">
              <a:spcBef>
                <a:spcPct val="25000"/>
              </a:spcBef>
            </a:pPr>
            <a:r>
              <a:rPr lang="en-US" i="1" dirty="0"/>
              <a:t>M</a:t>
            </a:r>
            <a:r>
              <a:rPr lang="en-US" baseline="-25000" dirty="0"/>
              <a:t>1</a:t>
            </a:r>
            <a:r>
              <a:rPr lang="en-US" dirty="0"/>
              <a:t> = molarity of solution </a:t>
            </a:r>
            <a:r>
              <a:rPr lang="en-US" dirty="0">
                <a:solidFill>
                  <a:schemeClr val="accent2"/>
                </a:solidFill>
              </a:rPr>
              <a:t>before</a:t>
            </a:r>
            <a:r>
              <a:rPr lang="en-US" dirty="0"/>
              <a:t> dilution</a:t>
            </a:r>
          </a:p>
          <a:p>
            <a:pPr lvl="1">
              <a:spcBef>
                <a:spcPct val="25000"/>
              </a:spcBef>
            </a:pPr>
            <a:r>
              <a:rPr lang="en-US" i="1" dirty="0"/>
              <a:t>M</a:t>
            </a:r>
            <a:r>
              <a:rPr lang="en-US" baseline="-25000" dirty="0"/>
              <a:t>2</a:t>
            </a:r>
            <a:r>
              <a:rPr lang="en-US" dirty="0"/>
              <a:t> = molarity of solution </a:t>
            </a:r>
            <a:r>
              <a:rPr lang="en-US" dirty="0">
                <a:solidFill>
                  <a:schemeClr val="accent2"/>
                </a:solidFill>
              </a:rPr>
              <a:t>after</a:t>
            </a:r>
            <a:r>
              <a:rPr lang="en-US" dirty="0"/>
              <a:t> dilution</a:t>
            </a:r>
          </a:p>
          <a:p>
            <a:pPr lvl="1">
              <a:spcBef>
                <a:spcPct val="25000"/>
              </a:spcBef>
            </a:pPr>
            <a:r>
              <a:rPr lang="en-US" i="1" dirty="0"/>
              <a:t>V</a:t>
            </a:r>
            <a:r>
              <a:rPr lang="en-US" baseline="-25000" dirty="0"/>
              <a:t>1</a:t>
            </a:r>
            <a:r>
              <a:rPr lang="en-US" dirty="0"/>
              <a:t> = volume of solution </a:t>
            </a:r>
            <a:r>
              <a:rPr lang="en-US" dirty="0">
                <a:solidFill>
                  <a:schemeClr val="accent2"/>
                </a:solidFill>
              </a:rPr>
              <a:t>before</a:t>
            </a:r>
            <a:r>
              <a:rPr lang="en-US" dirty="0"/>
              <a:t> dilution</a:t>
            </a:r>
          </a:p>
          <a:p>
            <a:pPr lvl="1">
              <a:spcBef>
                <a:spcPct val="25000"/>
              </a:spcBef>
            </a:pPr>
            <a:r>
              <a:rPr lang="en-US" i="1" dirty="0"/>
              <a:t>V</a:t>
            </a:r>
            <a:r>
              <a:rPr lang="en-US" baseline="-25000" dirty="0"/>
              <a:t>2</a:t>
            </a:r>
            <a:r>
              <a:rPr lang="en-US" dirty="0"/>
              <a:t> = volume of solution </a:t>
            </a:r>
            <a:r>
              <a:rPr lang="en-US" dirty="0">
                <a:solidFill>
                  <a:schemeClr val="accent2"/>
                </a:solidFill>
              </a:rPr>
              <a:t>after</a:t>
            </a:r>
            <a:r>
              <a:rPr lang="en-US" dirty="0"/>
              <a:t> dilution</a:t>
            </a:r>
          </a:p>
          <a:p>
            <a:pPr marL="0" indent="0"/>
            <a:endParaRPr lang="en-US" dirty="0"/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4089396" y="5715016"/>
            <a:ext cx="505460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moles solute = (</a:t>
            </a:r>
            <a:r>
              <a:rPr lang="en-US" sz="2800" i="1" dirty="0">
                <a:solidFill>
                  <a:schemeClr val="tx1"/>
                </a:solidFill>
              </a:rPr>
              <a:t>M</a:t>
            </a:r>
            <a:r>
              <a:rPr lang="en-US" sz="2800" dirty="0">
                <a:solidFill>
                  <a:schemeClr val="tx1"/>
                </a:solidFill>
              </a:rPr>
              <a:t>)(L solution)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4192166"/>
            <a:ext cx="3643306" cy="266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7771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642910" y="1066800"/>
            <a:ext cx="8501090" cy="5105400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r>
              <a:rPr lang="en-US" dirty="0"/>
              <a:t>In a dilution will the number of moles of solute change? </a:t>
            </a:r>
          </a:p>
          <a:p>
            <a:pPr lvl="1">
              <a:spcBef>
                <a:spcPct val="50000"/>
              </a:spcBef>
              <a:buClrTx/>
            </a:pPr>
            <a:r>
              <a:rPr lang="en-US" dirty="0">
                <a:solidFill>
                  <a:schemeClr val="accent2"/>
                </a:solidFill>
              </a:rPr>
              <a:t>No, only fewer per unit volume</a:t>
            </a:r>
          </a:p>
          <a:p>
            <a:pPr>
              <a:spcBef>
                <a:spcPct val="50000"/>
              </a:spcBef>
              <a:buClrTx/>
            </a:pPr>
            <a:r>
              <a:rPr lang="en-US" dirty="0"/>
              <a:t>So,</a:t>
            </a:r>
          </a:p>
          <a:p>
            <a:pPr>
              <a:spcBef>
                <a:spcPct val="50000"/>
              </a:spcBef>
              <a:buClrTx/>
            </a:pPr>
            <a:r>
              <a:rPr lang="en-US" dirty="0"/>
              <a:t>Knowing any three terms permits calculation of the fourth </a:t>
            </a:r>
          </a:p>
        </p:txBody>
      </p:sp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1857356" y="2928934"/>
            <a:ext cx="2352675" cy="608012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 i="1" dirty="0">
                <a:solidFill>
                  <a:schemeClr val="tx1"/>
                </a:solidFill>
              </a:rPr>
              <a:t>M</a:t>
            </a:r>
            <a:r>
              <a:rPr lang="en-US" sz="3200" baseline="-25000" dirty="0">
                <a:solidFill>
                  <a:schemeClr val="tx1"/>
                </a:solidFill>
              </a:rPr>
              <a:t>1</a:t>
            </a:r>
            <a:r>
              <a:rPr lang="en-US" sz="3200" i="1" dirty="0">
                <a:solidFill>
                  <a:schemeClr val="tx1"/>
                </a:solidFill>
              </a:rPr>
              <a:t>V</a:t>
            </a:r>
            <a:r>
              <a:rPr lang="en-US" sz="3200" baseline="-25000" dirty="0">
                <a:solidFill>
                  <a:schemeClr val="tx1"/>
                </a:solidFill>
              </a:rPr>
              <a:t>1</a:t>
            </a:r>
            <a:r>
              <a:rPr lang="en-US" sz="3200" dirty="0">
                <a:solidFill>
                  <a:schemeClr val="tx1"/>
                </a:solidFill>
              </a:rPr>
              <a:t> = </a:t>
            </a:r>
            <a:r>
              <a:rPr lang="en-US" sz="3200" i="1" dirty="0">
                <a:solidFill>
                  <a:schemeClr val="tx1"/>
                </a:solidFill>
              </a:rPr>
              <a:t>M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  <a:r>
              <a:rPr lang="en-US" sz="3200" i="1" dirty="0">
                <a:solidFill>
                  <a:schemeClr val="tx1"/>
                </a:solidFill>
              </a:rPr>
              <a:t>V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7769" name="Rectangle 9"/>
          <p:cNvSpPr>
            <a:spLocks noChangeArrowheads="1"/>
          </p:cNvSpPr>
          <p:nvPr/>
        </p:nvSpPr>
        <p:spPr bwMode="auto">
          <a:xfrm rot="-5400000">
            <a:off x="-2857500" y="2933700"/>
            <a:ext cx="662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6.3 Moles and Equivalents</a:t>
            </a:r>
          </a:p>
        </p:txBody>
      </p:sp>
      <p:sp>
        <p:nvSpPr>
          <p:cNvPr id="117770" name="Rectangle 10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609600"/>
          </a:xfrm>
        </p:spPr>
        <p:txBody>
          <a:bodyPr/>
          <a:lstStyle/>
          <a:p>
            <a:r>
              <a:rPr lang="en-US"/>
              <a:t>Dilution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7772400" cy="5105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Calculate the molarity of a solution made by diluting 0.050 L of 0.10 </a:t>
            </a:r>
            <a:r>
              <a:rPr lang="en-US" sz="2800" i="1" dirty="0"/>
              <a:t>M</a:t>
            </a:r>
            <a:r>
              <a:rPr lang="en-US" sz="2800" dirty="0"/>
              <a:t> </a:t>
            </a:r>
            <a:r>
              <a:rPr lang="en-US" sz="2800" dirty="0" err="1"/>
              <a:t>HCl</a:t>
            </a:r>
            <a:r>
              <a:rPr lang="en-US" sz="2800" dirty="0"/>
              <a:t> solution to a volume of 1.0 L</a:t>
            </a:r>
            <a:r>
              <a:rPr lang="en-US" dirty="0"/>
              <a:t> 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en-US" sz="2400" i="1" dirty="0"/>
              <a:t>M</a:t>
            </a:r>
            <a:r>
              <a:rPr lang="en-US" sz="2400" baseline="-25000" dirty="0"/>
              <a:t>1</a:t>
            </a:r>
            <a:r>
              <a:rPr lang="en-US" sz="2400" dirty="0"/>
              <a:t> = 0.10 </a:t>
            </a:r>
            <a:r>
              <a:rPr lang="en-US" sz="2400" i="1" dirty="0"/>
              <a:t>M</a:t>
            </a:r>
            <a:r>
              <a:rPr lang="en-US" sz="2400" dirty="0"/>
              <a:t> </a:t>
            </a:r>
            <a:r>
              <a:rPr lang="en-US" sz="2000" dirty="0"/>
              <a:t>molarity of solution </a:t>
            </a:r>
            <a:r>
              <a:rPr lang="en-US" sz="2000" dirty="0">
                <a:solidFill>
                  <a:schemeClr val="accent2"/>
                </a:solidFill>
              </a:rPr>
              <a:t>before</a:t>
            </a:r>
            <a:r>
              <a:rPr lang="en-US" sz="2000" dirty="0"/>
              <a:t> dilution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en-US" sz="2400" i="1" dirty="0"/>
              <a:t>M</a:t>
            </a:r>
            <a:r>
              <a:rPr lang="en-US" sz="2400" baseline="-25000" dirty="0"/>
              <a:t>2</a:t>
            </a:r>
            <a:r>
              <a:rPr lang="en-US" sz="2400" dirty="0"/>
              <a:t> =  </a:t>
            </a:r>
            <a:r>
              <a:rPr lang="en-US" sz="2400" dirty="0">
                <a:solidFill>
                  <a:schemeClr val="accent2"/>
                </a:solidFill>
              </a:rPr>
              <a:t>X</a:t>
            </a:r>
            <a:r>
              <a:rPr lang="en-US" sz="2400" dirty="0"/>
              <a:t> </a:t>
            </a:r>
            <a:r>
              <a:rPr lang="en-US" sz="2400" i="1" dirty="0"/>
              <a:t>M</a:t>
            </a:r>
            <a:r>
              <a:rPr lang="en-US" sz="2400" dirty="0"/>
              <a:t> </a:t>
            </a:r>
            <a:r>
              <a:rPr lang="en-US" sz="2000" dirty="0"/>
              <a:t>molarity of solution </a:t>
            </a:r>
            <a:r>
              <a:rPr lang="en-US" sz="2000" dirty="0">
                <a:solidFill>
                  <a:schemeClr val="accent2"/>
                </a:solidFill>
              </a:rPr>
              <a:t>after</a:t>
            </a:r>
            <a:r>
              <a:rPr lang="en-US" sz="2000" dirty="0"/>
              <a:t> dilution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en-US" sz="2400" i="1" dirty="0"/>
              <a:t>V</a:t>
            </a:r>
            <a:r>
              <a:rPr lang="en-US" sz="2400" baseline="-25000" dirty="0"/>
              <a:t>1</a:t>
            </a:r>
            <a:r>
              <a:rPr lang="en-US" sz="2400" dirty="0"/>
              <a:t> = 0.050 L </a:t>
            </a:r>
            <a:r>
              <a:rPr lang="en-US" sz="2000" dirty="0"/>
              <a:t>volume of solution </a:t>
            </a:r>
            <a:r>
              <a:rPr lang="en-US" sz="2000" dirty="0">
                <a:solidFill>
                  <a:schemeClr val="accent2"/>
                </a:solidFill>
              </a:rPr>
              <a:t>before</a:t>
            </a:r>
            <a:r>
              <a:rPr lang="en-US" sz="2000" dirty="0"/>
              <a:t> dilution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en-US" sz="2400" i="1" dirty="0"/>
              <a:t>V</a:t>
            </a:r>
            <a:r>
              <a:rPr lang="en-US" sz="2400" baseline="-25000" dirty="0"/>
              <a:t>2</a:t>
            </a:r>
            <a:r>
              <a:rPr lang="en-US" sz="2400" dirty="0"/>
              <a:t> = 1.0 L  </a:t>
            </a:r>
            <a:r>
              <a:rPr lang="en-US" sz="2000" dirty="0"/>
              <a:t>volume of solution </a:t>
            </a:r>
            <a:r>
              <a:rPr lang="en-US" sz="2000" dirty="0">
                <a:solidFill>
                  <a:schemeClr val="accent2"/>
                </a:solidFill>
              </a:rPr>
              <a:t>after</a:t>
            </a:r>
            <a:r>
              <a:rPr lang="en-US" sz="2000" dirty="0"/>
              <a:t> dilution</a:t>
            </a:r>
            <a:endParaRPr lang="en-US" sz="2400" dirty="0"/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dirty="0"/>
              <a:t>Use dilution expression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dirty="0"/>
              <a:t> </a:t>
            </a:r>
            <a:r>
              <a:rPr lang="en-US" sz="2800" dirty="0">
                <a:solidFill>
                  <a:schemeClr val="accent2"/>
                </a:solidFill>
              </a:rPr>
              <a:t>X</a:t>
            </a:r>
            <a:r>
              <a:rPr lang="en-US" sz="2800" dirty="0"/>
              <a:t> </a:t>
            </a:r>
            <a:r>
              <a:rPr lang="en-US" sz="2800" i="1" dirty="0"/>
              <a:t>M</a:t>
            </a:r>
            <a:r>
              <a:rPr lang="en-US" sz="2800" dirty="0"/>
              <a:t> = (0.10 </a:t>
            </a:r>
            <a:r>
              <a:rPr lang="en-US" sz="2800" i="1" dirty="0"/>
              <a:t>M</a:t>
            </a:r>
            <a:r>
              <a:rPr lang="en-US" sz="2800" dirty="0"/>
              <a:t>) (0.050 L) / (1.0 L)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dirty="0"/>
              <a:t>0.0050 </a:t>
            </a:r>
            <a:r>
              <a:rPr lang="en-US" i="1" dirty="0"/>
              <a:t>M</a:t>
            </a:r>
            <a:r>
              <a:rPr lang="en-US" dirty="0"/>
              <a:t> </a:t>
            </a:r>
            <a:r>
              <a:rPr lang="en-US" dirty="0" err="1"/>
              <a:t>HCl</a:t>
            </a:r>
            <a:r>
              <a:rPr lang="en-US" dirty="0"/>
              <a:t>  </a:t>
            </a:r>
            <a:r>
              <a:rPr lang="en-US" sz="1800" dirty="0"/>
              <a:t>OR</a:t>
            </a:r>
            <a:r>
              <a:rPr lang="en-US" dirty="0"/>
              <a:t>  5.0 x 10</a:t>
            </a:r>
            <a:r>
              <a:rPr lang="en-US" baseline="30000" dirty="0"/>
              <a:t>-3 </a:t>
            </a:r>
            <a:r>
              <a:rPr lang="en-US" i="1" dirty="0"/>
              <a:t>M</a:t>
            </a:r>
            <a:r>
              <a:rPr lang="en-US" dirty="0"/>
              <a:t> </a:t>
            </a:r>
            <a:r>
              <a:rPr lang="en-US" dirty="0" err="1"/>
              <a:t>HCl</a:t>
            </a:r>
            <a:r>
              <a:rPr lang="en-US" dirty="0"/>
              <a:t> </a:t>
            </a:r>
          </a:p>
        </p:txBody>
      </p:sp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6019800" y="4267200"/>
            <a:ext cx="2352675" cy="608013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 i="1">
                <a:solidFill>
                  <a:schemeClr val="tx1"/>
                </a:solidFill>
              </a:rPr>
              <a:t>M</a:t>
            </a:r>
            <a:r>
              <a:rPr lang="en-US" sz="3200" baseline="-25000">
                <a:solidFill>
                  <a:schemeClr val="tx1"/>
                </a:solidFill>
              </a:rPr>
              <a:t>1</a:t>
            </a:r>
            <a:r>
              <a:rPr lang="en-US" sz="3200" i="1">
                <a:solidFill>
                  <a:schemeClr val="tx1"/>
                </a:solidFill>
              </a:rPr>
              <a:t>V</a:t>
            </a:r>
            <a:r>
              <a:rPr lang="en-US" sz="3200" baseline="-25000">
                <a:solidFill>
                  <a:schemeClr val="tx1"/>
                </a:solidFill>
              </a:rPr>
              <a:t>1</a:t>
            </a:r>
            <a:r>
              <a:rPr lang="en-US" sz="3200">
                <a:solidFill>
                  <a:schemeClr val="tx1"/>
                </a:solidFill>
              </a:rPr>
              <a:t> = </a:t>
            </a:r>
            <a:r>
              <a:rPr lang="en-US" sz="3200" i="1">
                <a:solidFill>
                  <a:schemeClr val="tx1"/>
                </a:solidFill>
              </a:rPr>
              <a:t>M</a:t>
            </a:r>
            <a:r>
              <a:rPr lang="en-US" sz="3200" baseline="-25000">
                <a:solidFill>
                  <a:schemeClr val="tx1"/>
                </a:solidFill>
              </a:rPr>
              <a:t>2</a:t>
            </a:r>
            <a:r>
              <a:rPr lang="en-US" sz="3200" i="1">
                <a:solidFill>
                  <a:schemeClr val="tx1"/>
                </a:solidFill>
              </a:rPr>
              <a:t>V</a:t>
            </a:r>
            <a:r>
              <a:rPr lang="en-US" sz="3200" baseline="-25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8965" name="Rectangle 5"/>
          <p:cNvSpPr>
            <a:spLocks noChangeArrowheads="1"/>
          </p:cNvSpPr>
          <p:nvPr/>
        </p:nvSpPr>
        <p:spPr bwMode="auto">
          <a:xfrm rot="-5400000">
            <a:off x="-2857500" y="2933700"/>
            <a:ext cx="662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6.3 Moles and Equivalents</a:t>
            </a:r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dirty="0"/>
              <a:t>Calculating </a:t>
            </a:r>
            <a:r>
              <a:rPr lang="en-US" dirty="0" smtClean="0"/>
              <a:t>molarity after dilution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10417</TotalTime>
  <Words>996</Words>
  <Application>Microsoft PowerPoint</Application>
  <PresentationFormat>On-screen Show (4:3)</PresentationFormat>
  <Paragraphs>148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Default Design</vt:lpstr>
      <vt:lpstr>Equation</vt:lpstr>
      <vt:lpstr>Microsoft Equation 3.0</vt:lpstr>
      <vt:lpstr> Solutions   Lecture 8 for BES102 &amp; BVW102   18 March 2009</vt:lpstr>
      <vt:lpstr>Lecture 8 objectives</vt:lpstr>
      <vt:lpstr>6.1 Properties of solutions</vt:lpstr>
      <vt:lpstr>Examples of solutions</vt:lpstr>
      <vt:lpstr>General properties of liquid solutions</vt:lpstr>
      <vt:lpstr>Solutions and colloids</vt:lpstr>
      <vt:lpstr>Tyndall effect</vt:lpstr>
      <vt:lpstr>Degree of solubility</vt:lpstr>
      <vt:lpstr>Saturation</vt:lpstr>
      <vt:lpstr>6.2 Concentration based on mass</vt:lpstr>
      <vt:lpstr>Weight/Volume percent</vt:lpstr>
      <vt:lpstr>Calculating Weight/Volume Percent</vt:lpstr>
      <vt:lpstr>Weight/Weight percent</vt:lpstr>
      <vt:lpstr>Parts Per Thousand (ppt) and Parts Per Million (ppm)</vt:lpstr>
      <vt:lpstr>6.3 Concentration of solutions: moles and equivalents</vt:lpstr>
      <vt:lpstr>Molarity</vt:lpstr>
      <vt:lpstr>Calculating molarity from moles</vt:lpstr>
      <vt:lpstr>Calculating grams from molarity</vt:lpstr>
      <vt:lpstr>Dilution</vt:lpstr>
      <vt:lpstr>Dilution</vt:lpstr>
      <vt:lpstr>Calculating molarity after dilution</vt:lpstr>
    </vt:vector>
  </TitlesOfParts>
  <Company>Food Science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Allergen testing ELISA-based peanut allergen testing  208-310 : Practical class 9</dc:title>
  <dc:creator>Button</dc:creator>
  <cp:lastModifiedBy>Philip Button</cp:lastModifiedBy>
  <cp:revision>1225</cp:revision>
  <dcterms:created xsi:type="dcterms:W3CDTF">2006-05-07T05:23:32Z</dcterms:created>
  <dcterms:modified xsi:type="dcterms:W3CDTF">2009-03-17T20:56:10Z</dcterms:modified>
</cp:coreProperties>
</file>