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487" r:id="rId3"/>
    <p:sldId id="488" r:id="rId4"/>
    <p:sldId id="489" r:id="rId5"/>
    <p:sldId id="490" r:id="rId6"/>
    <p:sldId id="498" r:id="rId7"/>
    <p:sldId id="494" r:id="rId8"/>
    <p:sldId id="500" r:id="rId9"/>
    <p:sldId id="499" r:id="rId10"/>
    <p:sldId id="501" r:id="rId11"/>
    <p:sldId id="493" r:id="rId12"/>
    <p:sldId id="495" r:id="rId13"/>
    <p:sldId id="497" r:id="rId14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591" autoAdjust="0"/>
    <p:restoredTop sz="94667" autoAdjust="0"/>
  </p:normalViewPr>
  <p:slideViewPr>
    <p:cSldViewPr>
      <p:cViewPr>
        <p:scale>
          <a:sx n="80" d="100"/>
          <a:sy n="80" d="100"/>
        </p:scale>
        <p:origin x="-1452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3076363" cy="511813"/>
          </a:xfrm>
          <a:prstGeom prst="rect">
            <a:avLst/>
          </a:prstGeom>
        </p:spPr>
        <p:txBody>
          <a:bodyPr vert="horz" lIns="94702" tIns="47351" rIns="94702" bIns="47351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3"/>
            <a:ext cx="3076363" cy="511813"/>
          </a:xfrm>
          <a:prstGeom prst="rect">
            <a:avLst/>
          </a:prstGeom>
        </p:spPr>
        <p:txBody>
          <a:bodyPr vert="horz" lIns="94702" tIns="47351" rIns="94702" bIns="47351" rtlCol="0"/>
          <a:lstStyle>
            <a:lvl1pPr algn="r">
              <a:defRPr sz="1200"/>
            </a:lvl1pPr>
          </a:lstStyle>
          <a:p>
            <a:fld id="{E7DD480B-6BDE-46B4-818F-5EA1F26C0B58}" type="datetimeFigureOut">
              <a:rPr lang="en-US" smtClean="0"/>
              <a:pPr/>
              <a:t>3/24/2009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155"/>
            <a:ext cx="3076363" cy="511812"/>
          </a:xfrm>
          <a:prstGeom prst="rect">
            <a:avLst/>
          </a:prstGeom>
        </p:spPr>
        <p:txBody>
          <a:bodyPr vert="horz" lIns="94702" tIns="47351" rIns="94702" bIns="47351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9721155"/>
            <a:ext cx="3076363" cy="511812"/>
          </a:xfrm>
          <a:prstGeom prst="rect">
            <a:avLst/>
          </a:prstGeom>
        </p:spPr>
        <p:txBody>
          <a:bodyPr vert="horz" lIns="94702" tIns="47351" rIns="94702" bIns="47351" rtlCol="0" anchor="b"/>
          <a:lstStyle>
            <a:lvl1pPr algn="r">
              <a:defRPr sz="1200"/>
            </a:lvl1pPr>
          </a:lstStyle>
          <a:p>
            <a:fld id="{E48BA2B1-F60E-4D31-86EC-7C1988C850E5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3076363" cy="511813"/>
          </a:xfrm>
          <a:prstGeom prst="rect">
            <a:avLst/>
          </a:prstGeom>
        </p:spPr>
        <p:txBody>
          <a:bodyPr vert="horz" lIns="94702" tIns="47351" rIns="94702" bIns="47351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3"/>
            <a:ext cx="3076363" cy="511813"/>
          </a:xfrm>
          <a:prstGeom prst="rect">
            <a:avLst/>
          </a:prstGeom>
        </p:spPr>
        <p:txBody>
          <a:bodyPr vert="horz" lIns="94702" tIns="47351" rIns="94702" bIns="47351" rtlCol="0"/>
          <a:lstStyle>
            <a:lvl1pPr algn="r">
              <a:defRPr sz="1200"/>
            </a:lvl1pPr>
          </a:lstStyle>
          <a:p>
            <a:fld id="{4F2889A2-4938-4CD4-9881-D05C07835DDC}" type="datetimeFigureOut">
              <a:rPr lang="en-US" smtClean="0"/>
              <a:pPr/>
              <a:t>3/24/2009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40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02" tIns="47351" rIns="94702" bIns="47351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02"/>
            <a:ext cx="5679440" cy="4606317"/>
          </a:xfrm>
          <a:prstGeom prst="rect">
            <a:avLst/>
          </a:prstGeom>
        </p:spPr>
        <p:txBody>
          <a:bodyPr vert="horz" lIns="94702" tIns="47351" rIns="94702" bIns="4735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55"/>
            <a:ext cx="3076363" cy="511812"/>
          </a:xfrm>
          <a:prstGeom prst="rect">
            <a:avLst/>
          </a:prstGeom>
        </p:spPr>
        <p:txBody>
          <a:bodyPr vert="horz" lIns="94702" tIns="47351" rIns="94702" bIns="47351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55"/>
            <a:ext cx="3076363" cy="511812"/>
          </a:xfrm>
          <a:prstGeom prst="rect">
            <a:avLst/>
          </a:prstGeom>
        </p:spPr>
        <p:txBody>
          <a:bodyPr vert="horz" lIns="94702" tIns="47351" rIns="94702" bIns="47351" rtlCol="0" anchor="b"/>
          <a:lstStyle>
            <a:lvl1pPr algn="r">
              <a:defRPr sz="1200"/>
            </a:lvl1pPr>
          </a:lstStyle>
          <a:p>
            <a:fld id="{5B5F962C-E581-451E-95AE-D91BFBE2AC06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FDB691-2EF2-4276-BFE6-0961E6ACE62A}" type="slidenum">
              <a:rPr lang="en-US"/>
              <a:pPr/>
              <a:t>8</a:t>
            </a:fld>
            <a:endParaRPr lang="en-US"/>
          </a:p>
        </p:txBody>
      </p:sp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F58FF9-0572-4634-946C-0E2CC5399F8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69AEE3-C816-4BBF-8E0F-6917E54C410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82C845-042E-485C-BA26-397B30C0E1C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6D4734-904D-4C73-A280-2E886C2756D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0F54CB-A102-4481-92D4-5042B85BEEA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07871E-546B-46CD-98E5-8B208A580C5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4C959C-2573-4E65-9FF6-E2F8F28B924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C7733-A533-4139-B84E-1A008238E0B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2E09EA-D6F8-4E6B-81C9-11910A23128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FB7C42-197E-4AB5-8ACB-1A939BACCBE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651238-43D9-4B87-929F-8910893F17E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03FF131-9C57-4163-9820-7B7C24AB219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685800" y="152400"/>
            <a:ext cx="7772400" cy="304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Copyright </a:t>
            </a:r>
            <a:r>
              <a:rPr lang="en-US">
                <a:cs typeface="Arial" charset="0"/>
              </a:rPr>
              <a:t>© McGraw-Hill Companies, Inc. Permission required for reproduction or display.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85800" y="6400800"/>
            <a:ext cx="1905000" cy="228600"/>
          </a:xfrm>
        </p:spPr>
        <p:txBody>
          <a:bodyPr/>
          <a:lstStyle>
            <a:lvl1pPr>
              <a:defRPr/>
            </a:lvl1pPr>
          </a:lstStyle>
          <a:p>
            <a:fld id="{518EC022-2E01-4928-97E8-F3ECFF560DB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861AFA5-8B02-465E-93CD-B6CE14C7D50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slow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" y="214290"/>
            <a:ext cx="9143999" cy="1684339"/>
          </a:xfrm>
        </p:spPr>
        <p:txBody>
          <a:bodyPr/>
          <a:lstStyle/>
          <a:p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Oxidation-reduction reactions</a:t>
            </a:r>
            <a:br>
              <a:rPr lang="en-US" sz="4000" dirty="0" smtClean="0"/>
            </a:br>
            <a:r>
              <a:rPr lang="en-US" sz="4000" dirty="0" smtClean="0"/>
              <a:t> 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2600" dirty="0" smtClean="0"/>
              <a:t>Lecture 9 for BES102 &amp; BVW102</a:t>
            </a:r>
            <a:br>
              <a:rPr lang="en-US" sz="2600" dirty="0" smtClean="0"/>
            </a:br>
            <a:r>
              <a:rPr lang="en-US" sz="2600" dirty="0" smtClean="0"/>
              <a:t/>
            </a:r>
            <a:br>
              <a:rPr lang="en-US" sz="2600" dirty="0" smtClean="0"/>
            </a:br>
            <a:r>
              <a:rPr lang="en-US" sz="2000" dirty="0" smtClean="0"/>
              <a:t> 25 March 2009</a:t>
            </a:r>
            <a:endParaRPr lang="en-US" sz="20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5013325"/>
            <a:ext cx="9144000" cy="1844675"/>
          </a:xfrm>
        </p:spPr>
        <p:txBody>
          <a:bodyPr/>
          <a:lstStyle/>
          <a:p>
            <a:r>
              <a:rPr lang="en-US" sz="2000" b="1" dirty="0"/>
              <a:t>Philip Button</a:t>
            </a:r>
          </a:p>
          <a:p>
            <a:endParaRPr lang="en-US" sz="2000" dirty="0"/>
          </a:p>
          <a:p>
            <a:r>
              <a:rPr lang="en-US" sz="2000" dirty="0" smtClean="0"/>
              <a:t>Department of Agriculture and Animal Science</a:t>
            </a:r>
            <a:endParaRPr lang="en-US" dirty="0"/>
          </a:p>
          <a:p>
            <a:r>
              <a:rPr lang="en-US" sz="2000" dirty="0" smtClean="0"/>
              <a:t>Northern Melbourne Institute of TAFE</a:t>
            </a:r>
            <a:endParaRPr lang="en-US" sz="2000" dirty="0"/>
          </a:p>
        </p:txBody>
      </p:sp>
      <p:pic>
        <p:nvPicPr>
          <p:cNvPr id="27649" name="Picture 1" descr="NMIT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3143248"/>
            <a:ext cx="3286148" cy="969414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algn="just"/>
            <a:r>
              <a:rPr lang="en-AU" dirty="0" smtClean="0"/>
              <a:t>Lecture 9 objectives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1000108"/>
            <a:ext cx="8572528" cy="5126055"/>
          </a:xfrm>
        </p:spPr>
        <p:txBody>
          <a:bodyPr/>
          <a:lstStyle/>
          <a:p>
            <a:endParaRPr lang="en-AU" dirty="0" smtClean="0"/>
          </a:p>
          <a:p>
            <a:r>
              <a:rPr lang="en-AU" dirty="0" smtClean="0"/>
              <a:t>Understanding of:</a:t>
            </a:r>
          </a:p>
          <a:p>
            <a:pPr lvl="1"/>
            <a:r>
              <a:rPr lang="en-AU" dirty="0" smtClean="0"/>
              <a:t>General significance of oxidation-reduction reactions</a:t>
            </a:r>
          </a:p>
          <a:p>
            <a:pPr lvl="1"/>
            <a:r>
              <a:rPr lang="en-AU" dirty="0" smtClean="0"/>
              <a:t>Definition of an oxidation-reduction reaction</a:t>
            </a:r>
          </a:p>
          <a:p>
            <a:pPr lvl="1"/>
            <a:r>
              <a:rPr lang="en-AU" dirty="0" smtClean="0"/>
              <a:t>The two half reactions that make up a complete oxidation-reduction reaction</a:t>
            </a:r>
          </a:p>
          <a:p>
            <a:pPr lvl="1"/>
            <a:r>
              <a:rPr lang="en-AU" dirty="0" smtClean="0"/>
              <a:t>Examples of oxidation-reduction reactions</a:t>
            </a:r>
          </a:p>
          <a:p>
            <a:pPr lvl="1"/>
            <a:endParaRPr lang="en-AU" dirty="0" smtClean="0"/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4" y="285728"/>
            <a:ext cx="24384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762000"/>
          </a:xfrm>
        </p:spPr>
        <p:txBody>
          <a:bodyPr/>
          <a:lstStyle/>
          <a:p>
            <a:r>
              <a:rPr lang="en-US" dirty="0"/>
              <a:t>8.5	</a:t>
            </a:r>
            <a:r>
              <a:rPr lang="en-US" dirty="0" smtClean="0"/>
              <a:t>Oxidation-reduction processes</a:t>
            </a:r>
            <a:endParaRPr lang="en-US" dirty="0"/>
          </a:p>
        </p:txBody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447800"/>
            <a:ext cx="7391400" cy="4724400"/>
          </a:xfrm>
        </p:spPr>
        <p:txBody>
          <a:bodyPr/>
          <a:lstStyle/>
          <a:p>
            <a:r>
              <a:rPr lang="en-US" sz="2800" dirty="0" smtClean="0"/>
              <a:t>Extremely important reactions</a:t>
            </a:r>
          </a:p>
          <a:p>
            <a:r>
              <a:rPr lang="en-US" sz="2800" dirty="0" err="1" smtClean="0"/>
              <a:t>Characterised</a:t>
            </a:r>
            <a:r>
              <a:rPr lang="en-US" sz="2800" dirty="0" smtClean="0"/>
              <a:t> by flow of electrons</a:t>
            </a:r>
          </a:p>
          <a:p>
            <a:r>
              <a:rPr lang="en-US" sz="2800" dirty="0" smtClean="0"/>
              <a:t>All life depends on oxidation-reduction reactions for energy generation, for work</a:t>
            </a:r>
            <a:endParaRPr lang="en-US" sz="2800" dirty="0"/>
          </a:p>
          <a:p>
            <a:pPr>
              <a:buFontTx/>
              <a:buNone/>
            </a:pPr>
            <a:endParaRPr lang="en-US" sz="2800" dirty="0"/>
          </a:p>
          <a:p>
            <a:r>
              <a:rPr lang="en-US" sz="2800" dirty="0">
                <a:solidFill>
                  <a:schemeClr val="accent2"/>
                </a:solidFill>
              </a:rPr>
              <a:t>Oxidation</a:t>
            </a:r>
            <a:r>
              <a:rPr lang="en-US" sz="2800" dirty="0"/>
              <a:t> - defined by one of the following </a:t>
            </a:r>
          </a:p>
          <a:p>
            <a:pPr lvl="1"/>
            <a:r>
              <a:rPr lang="en-US" sz="2400" dirty="0"/>
              <a:t>loss of electrons </a:t>
            </a:r>
          </a:p>
          <a:p>
            <a:pPr lvl="1"/>
            <a:r>
              <a:rPr lang="en-US" sz="2400" dirty="0"/>
              <a:t>loss of hydrogen atoms</a:t>
            </a:r>
          </a:p>
          <a:p>
            <a:pPr lvl="1"/>
            <a:r>
              <a:rPr lang="en-US" sz="2400" dirty="0"/>
              <a:t>gain of oxygen atoms</a:t>
            </a:r>
          </a:p>
          <a:p>
            <a:r>
              <a:rPr lang="en-US" sz="2800" dirty="0"/>
              <a:t>Example: </a:t>
            </a:r>
            <a:r>
              <a:rPr lang="en-US" sz="2800" dirty="0" err="1"/>
              <a:t>Na</a:t>
            </a:r>
            <a:r>
              <a:rPr lang="en-US" sz="2800" dirty="0" err="1">
                <a:sym typeface="Symbol" pitchFamily="18" charset="2"/>
              </a:rPr>
              <a:t>Na</a:t>
            </a:r>
            <a:r>
              <a:rPr lang="en-US" sz="2800" baseline="30000" dirty="0">
                <a:sym typeface="Symbol" pitchFamily="18" charset="2"/>
              </a:rPr>
              <a:t>+</a:t>
            </a:r>
            <a:r>
              <a:rPr lang="en-US" sz="2800" dirty="0">
                <a:sym typeface="Symbol" pitchFamily="18" charset="2"/>
              </a:rPr>
              <a:t> + e</a:t>
            </a:r>
            <a:r>
              <a:rPr lang="en-US" sz="2800" baseline="30000" dirty="0">
                <a:sym typeface="Symbol" pitchFamily="18" charset="2"/>
              </a:rPr>
              <a:t>-</a:t>
            </a:r>
          </a:p>
          <a:p>
            <a:pPr lvl="1"/>
            <a:r>
              <a:rPr lang="en-US" sz="2400" dirty="0"/>
              <a:t>Oxidation half reaction</a:t>
            </a:r>
            <a:endParaRPr lang="en-US" sz="2400" b="1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>
          <a:xfrm rot="16200000">
            <a:off x="-2628900" y="2933700"/>
            <a:ext cx="6553200" cy="990600"/>
          </a:xfrm>
        </p:spPr>
        <p:txBody>
          <a:bodyPr/>
          <a:lstStyle/>
          <a:p>
            <a:r>
              <a:rPr lang="en-US" sz="1800" dirty="0">
                <a:solidFill>
                  <a:schemeClr val="bg2"/>
                </a:solidFill>
              </a:rPr>
              <a:t>8.5	Oxidation-Reduction Processes</a:t>
            </a:r>
          </a:p>
        </p:txBody>
      </p:sp>
      <p:sp>
        <p:nvSpPr>
          <p:cNvPr id="203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85852" y="428604"/>
            <a:ext cx="7858148" cy="4495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accent2"/>
                </a:solidFill>
              </a:rPr>
              <a:t>Reduction</a:t>
            </a:r>
            <a:r>
              <a:rPr lang="en-US" dirty="0"/>
              <a:t> - defined by one of the following: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gain of electrons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gain of hydrogen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loss of oxygen</a:t>
            </a:r>
          </a:p>
          <a:p>
            <a:pPr>
              <a:lnSpc>
                <a:spcPct val="90000"/>
              </a:lnSpc>
            </a:pPr>
            <a:r>
              <a:rPr lang="en-US" dirty="0"/>
              <a:t>Example: </a:t>
            </a:r>
            <a:r>
              <a:rPr lang="en-US" dirty="0" err="1"/>
              <a:t>Cl</a:t>
            </a:r>
            <a:r>
              <a:rPr lang="en-US" dirty="0"/>
              <a:t> + e</a:t>
            </a:r>
            <a:r>
              <a:rPr lang="en-US" baseline="30000" dirty="0"/>
              <a:t>-</a:t>
            </a:r>
            <a:r>
              <a:rPr lang="en-US" dirty="0"/>
              <a:t> </a:t>
            </a:r>
            <a:r>
              <a:rPr lang="en-US" dirty="0">
                <a:sym typeface="Symbol" pitchFamily="18" charset="2"/>
              </a:rPr>
              <a:t> </a:t>
            </a:r>
            <a:r>
              <a:rPr lang="en-US" dirty="0" err="1">
                <a:sym typeface="Symbol" pitchFamily="18" charset="2"/>
              </a:rPr>
              <a:t>Cl</a:t>
            </a:r>
            <a:r>
              <a:rPr lang="en-US" baseline="30000" dirty="0">
                <a:sym typeface="Symbol" pitchFamily="18" charset="2"/>
              </a:rPr>
              <a:t>-	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ym typeface="Symbol" pitchFamily="18" charset="2"/>
              </a:rPr>
              <a:t>Reduction half reaction</a:t>
            </a:r>
          </a:p>
          <a:p>
            <a:pPr>
              <a:lnSpc>
                <a:spcPct val="90000"/>
              </a:lnSpc>
            </a:pPr>
            <a:endParaRPr lang="en-US" dirty="0">
              <a:sym typeface="Symbol" pitchFamily="18" charset="2"/>
            </a:endParaRPr>
          </a:p>
          <a:p>
            <a:pPr>
              <a:lnSpc>
                <a:spcPct val="90000"/>
              </a:lnSpc>
            </a:pPr>
            <a:r>
              <a:rPr lang="en-US" dirty="0">
                <a:sym typeface="Symbol" pitchFamily="18" charset="2"/>
              </a:rPr>
              <a:t>Cannot have oxidation without reduction</a:t>
            </a:r>
            <a:r>
              <a:rPr lang="en-US" dirty="0" smtClean="0">
                <a:sym typeface="Symbol" pitchFamily="18" charset="2"/>
              </a:rPr>
              <a:t>.</a:t>
            </a:r>
          </a:p>
          <a:p>
            <a:pPr>
              <a:lnSpc>
                <a:spcPct val="90000"/>
              </a:lnSpc>
            </a:pPr>
            <a:endParaRPr lang="en-US" dirty="0" smtClean="0">
              <a:sym typeface="Symbol" pitchFamily="18" charset="2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FF0000"/>
                </a:solidFill>
                <a:sym typeface="Symbol" pitchFamily="18" charset="2"/>
              </a:rPr>
              <a:t>OIL RIG</a:t>
            </a:r>
            <a:r>
              <a:rPr lang="en-US" dirty="0" smtClean="0">
                <a:sym typeface="Symbol" pitchFamily="18" charset="2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solidFill>
                  <a:srgbClr val="FF0000"/>
                </a:solidFill>
                <a:sym typeface="Symbol" pitchFamily="18" charset="2"/>
              </a:rPr>
              <a:t>O</a:t>
            </a:r>
            <a:r>
              <a:rPr lang="en-US" dirty="0" smtClean="0">
                <a:sym typeface="Symbol" pitchFamily="18" charset="2"/>
              </a:rPr>
              <a:t>xidation </a:t>
            </a:r>
            <a:r>
              <a:rPr lang="en-US" dirty="0" smtClean="0">
                <a:solidFill>
                  <a:srgbClr val="FF0000"/>
                </a:solidFill>
                <a:sym typeface="Symbol" pitchFamily="18" charset="2"/>
              </a:rPr>
              <a:t>I</a:t>
            </a:r>
            <a:r>
              <a:rPr lang="en-US" dirty="0" smtClean="0">
                <a:sym typeface="Symbol" pitchFamily="18" charset="2"/>
              </a:rPr>
              <a:t>s </a:t>
            </a:r>
            <a:r>
              <a:rPr lang="en-US" dirty="0" smtClean="0">
                <a:solidFill>
                  <a:srgbClr val="FF0000"/>
                </a:solidFill>
                <a:sym typeface="Symbol" pitchFamily="18" charset="2"/>
              </a:rPr>
              <a:t>L</a:t>
            </a:r>
            <a:r>
              <a:rPr lang="en-US" dirty="0" smtClean="0">
                <a:sym typeface="Symbol" pitchFamily="18" charset="2"/>
              </a:rPr>
              <a:t>osing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solidFill>
                  <a:srgbClr val="FF0000"/>
                </a:solidFill>
                <a:sym typeface="Symbol" pitchFamily="18" charset="2"/>
              </a:rPr>
              <a:t>R</a:t>
            </a:r>
            <a:r>
              <a:rPr lang="en-US" dirty="0" smtClean="0">
                <a:sym typeface="Symbol" pitchFamily="18" charset="2"/>
              </a:rPr>
              <a:t>eduction </a:t>
            </a:r>
            <a:r>
              <a:rPr lang="en-US" dirty="0" smtClean="0">
                <a:solidFill>
                  <a:srgbClr val="FF0000"/>
                </a:solidFill>
                <a:sym typeface="Symbol" pitchFamily="18" charset="2"/>
              </a:rPr>
              <a:t>I</a:t>
            </a:r>
            <a:r>
              <a:rPr lang="en-US" dirty="0" smtClean="0">
                <a:sym typeface="Symbol" pitchFamily="18" charset="2"/>
              </a:rPr>
              <a:t>s </a:t>
            </a:r>
            <a:r>
              <a:rPr lang="en-US" dirty="0" smtClean="0">
                <a:solidFill>
                  <a:srgbClr val="FF0000"/>
                </a:solidFill>
                <a:sym typeface="Symbol" pitchFamily="18" charset="2"/>
              </a:rPr>
              <a:t>G</a:t>
            </a:r>
            <a:r>
              <a:rPr lang="en-US" dirty="0" smtClean="0">
                <a:sym typeface="Symbol" pitchFamily="18" charset="2"/>
              </a:rPr>
              <a:t>aining</a:t>
            </a:r>
            <a:endParaRPr lang="en-US" dirty="0">
              <a:sym typeface="Symbol" pitchFamily="18" charset="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4" name="Line 4"/>
          <p:cNvSpPr>
            <a:spLocks noChangeShapeType="1"/>
          </p:cNvSpPr>
          <p:nvPr/>
        </p:nvSpPr>
        <p:spPr bwMode="auto">
          <a:xfrm>
            <a:off x="1905000" y="2819400"/>
            <a:ext cx="403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204805" name="Text Box 5"/>
          <p:cNvSpPr txBox="1">
            <a:spLocks noChangeArrowheads="1"/>
          </p:cNvSpPr>
          <p:nvPr/>
        </p:nvSpPr>
        <p:spPr bwMode="auto">
          <a:xfrm>
            <a:off x="1828800" y="2895600"/>
            <a:ext cx="35083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3200">
                <a:solidFill>
                  <a:schemeClr val="tx1"/>
                </a:solidFill>
              </a:rPr>
              <a:t>Na + Cl </a:t>
            </a:r>
            <a:r>
              <a:rPr lang="en-US" sz="3200">
                <a:solidFill>
                  <a:schemeClr val="tx1"/>
                </a:solidFill>
                <a:sym typeface="Symbol" pitchFamily="18" charset="2"/>
              </a:rPr>
              <a:t>Na</a:t>
            </a:r>
            <a:r>
              <a:rPr lang="en-US" sz="3200" baseline="30000">
                <a:solidFill>
                  <a:schemeClr val="tx1"/>
                </a:solidFill>
                <a:sym typeface="Symbol" pitchFamily="18" charset="2"/>
              </a:rPr>
              <a:t>+</a:t>
            </a:r>
            <a:r>
              <a:rPr lang="en-US" sz="3200">
                <a:solidFill>
                  <a:schemeClr val="tx1"/>
                </a:solidFill>
                <a:sym typeface="Symbol" pitchFamily="18" charset="2"/>
              </a:rPr>
              <a:t> + Cl</a:t>
            </a:r>
            <a:r>
              <a:rPr lang="en-US" sz="3200" baseline="30000">
                <a:solidFill>
                  <a:schemeClr val="tx1"/>
                </a:solidFill>
                <a:sym typeface="Symbol" pitchFamily="18" charset="2"/>
              </a:rPr>
              <a:t>-</a:t>
            </a:r>
            <a:endParaRPr lang="en-US" sz="3200">
              <a:solidFill>
                <a:schemeClr val="tx1"/>
              </a:solidFill>
              <a:sym typeface="Symbol" pitchFamily="18" charset="2"/>
            </a:endParaRPr>
          </a:p>
        </p:txBody>
      </p:sp>
      <p:sp>
        <p:nvSpPr>
          <p:cNvPr id="204806" name="Text Box 6"/>
          <p:cNvSpPr txBox="1">
            <a:spLocks noChangeArrowheads="1"/>
          </p:cNvSpPr>
          <p:nvPr/>
        </p:nvSpPr>
        <p:spPr bwMode="auto">
          <a:xfrm>
            <a:off x="1752600" y="3706812"/>
            <a:ext cx="3319466" cy="1988237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39725" indent="-339725" algn="l">
              <a:lnSpc>
                <a:spcPct val="70000"/>
              </a:lnSpc>
              <a:spcBef>
                <a:spcPct val="50000"/>
              </a:spcBef>
            </a:pPr>
            <a:r>
              <a:rPr lang="en-US" sz="3200" dirty="0" err="1" smtClean="0">
                <a:solidFill>
                  <a:schemeClr val="accent2"/>
                </a:solidFill>
              </a:rPr>
              <a:t>Oxidising</a:t>
            </a:r>
            <a:r>
              <a:rPr lang="en-US" sz="3200" dirty="0" smtClean="0">
                <a:solidFill>
                  <a:schemeClr val="accent2"/>
                </a:solidFill>
              </a:rPr>
              <a:t> </a:t>
            </a:r>
            <a:r>
              <a:rPr lang="en-US" sz="3200" dirty="0">
                <a:solidFill>
                  <a:schemeClr val="accent2"/>
                </a:solidFill>
              </a:rPr>
              <a:t>Agent</a:t>
            </a:r>
            <a:endParaRPr lang="en-US" sz="3200" dirty="0">
              <a:solidFill>
                <a:schemeClr val="tx1"/>
              </a:solidFill>
            </a:endParaRPr>
          </a:p>
          <a:p>
            <a:pPr marL="339725" indent="-339725" algn="l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Is reduced</a:t>
            </a:r>
          </a:p>
          <a:p>
            <a:pPr marL="339725" indent="-339725" algn="l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Gains electrons</a:t>
            </a:r>
          </a:p>
          <a:p>
            <a:pPr marL="339725" indent="-339725" algn="l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Causes oxidation</a:t>
            </a:r>
          </a:p>
        </p:txBody>
      </p:sp>
      <p:sp>
        <p:nvSpPr>
          <p:cNvPr id="204807" name="Text Box 7"/>
          <p:cNvSpPr txBox="1">
            <a:spLocks noChangeArrowheads="1"/>
          </p:cNvSpPr>
          <p:nvPr/>
        </p:nvSpPr>
        <p:spPr bwMode="auto">
          <a:xfrm>
            <a:off x="5334000" y="3706813"/>
            <a:ext cx="3381404" cy="19812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39725" indent="-339725" algn="l">
              <a:lnSpc>
                <a:spcPct val="70000"/>
              </a:lnSpc>
              <a:spcBef>
                <a:spcPct val="50000"/>
              </a:spcBef>
            </a:pPr>
            <a:r>
              <a:rPr lang="en-US" sz="3200" dirty="0">
                <a:solidFill>
                  <a:schemeClr val="accent2"/>
                </a:solidFill>
              </a:rPr>
              <a:t>Reducing Agent</a:t>
            </a:r>
            <a:endParaRPr lang="en-US" sz="3200" dirty="0">
              <a:solidFill>
                <a:schemeClr val="tx1"/>
              </a:solidFill>
            </a:endParaRPr>
          </a:p>
          <a:p>
            <a:pPr marL="339725" indent="-339725" algn="l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Is oxidized</a:t>
            </a:r>
          </a:p>
          <a:p>
            <a:pPr marL="339725" indent="-339725" algn="l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Loses electrons</a:t>
            </a:r>
          </a:p>
          <a:p>
            <a:pPr marL="339725" indent="-339725" algn="l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Causes reduction</a:t>
            </a:r>
          </a:p>
        </p:txBody>
      </p:sp>
      <p:sp>
        <p:nvSpPr>
          <p:cNvPr id="204808" name="Rectangle 8"/>
          <p:cNvSpPr>
            <a:spLocks noChangeArrowheads="1"/>
          </p:cNvSpPr>
          <p:nvPr/>
        </p:nvSpPr>
        <p:spPr bwMode="auto">
          <a:xfrm rot="-5400000">
            <a:off x="-2628900" y="2933700"/>
            <a:ext cx="6553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dirty="0">
                <a:solidFill>
                  <a:schemeClr val="bg2"/>
                </a:solidFill>
              </a:rPr>
              <a:t>8.5	Oxidation-Reduction Processes</a:t>
            </a:r>
          </a:p>
        </p:txBody>
      </p:sp>
      <p:sp>
        <p:nvSpPr>
          <p:cNvPr id="204809" name="Rectangle 9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r>
              <a:rPr lang="en-US" dirty="0"/>
              <a:t>Oxidation and </a:t>
            </a:r>
            <a:r>
              <a:rPr lang="en-US" dirty="0" smtClean="0"/>
              <a:t>reduction </a:t>
            </a:r>
            <a:r>
              <a:rPr lang="en-US" dirty="0"/>
              <a:t>as </a:t>
            </a:r>
            <a:r>
              <a:rPr lang="en-US" dirty="0" smtClean="0"/>
              <a:t>complementary processes</a:t>
            </a:r>
            <a:endParaRPr lang="en-US" dirty="0"/>
          </a:p>
        </p:txBody>
      </p:sp>
      <p:sp>
        <p:nvSpPr>
          <p:cNvPr id="204811" name="Text Box 11"/>
          <p:cNvSpPr txBox="1">
            <a:spLocks noGrp="1" noChangeArrowheads="1"/>
          </p:cNvSpPr>
          <p:nvPr>
            <p:ph type="body" idx="1"/>
          </p:nvPr>
        </p:nvSpPr>
        <p:spPr>
          <a:xfrm>
            <a:off x="1752600" y="1752600"/>
            <a:ext cx="7162800" cy="1890714"/>
          </a:xfrm>
          <a:noFill/>
          <a:ln/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dirty="0"/>
              <a:t>Na         </a:t>
            </a:r>
            <a:r>
              <a:rPr lang="en-US" dirty="0">
                <a:sym typeface="Symbol" pitchFamily="18" charset="2"/>
              </a:rPr>
              <a:t> Na</a:t>
            </a:r>
            <a:r>
              <a:rPr lang="en-US" baseline="30000" dirty="0">
                <a:sym typeface="Symbol" pitchFamily="18" charset="2"/>
              </a:rPr>
              <a:t>+</a:t>
            </a:r>
            <a:r>
              <a:rPr lang="en-US" dirty="0">
                <a:sym typeface="Symbol" pitchFamily="18" charset="2"/>
              </a:rPr>
              <a:t> + e</a:t>
            </a:r>
            <a:r>
              <a:rPr lang="en-US" baseline="30000" dirty="0">
                <a:sym typeface="Symbol" pitchFamily="18" charset="2"/>
              </a:rPr>
              <a:t>-</a:t>
            </a:r>
            <a:endParaRPr lang="en-US" dirty="0">
              <a:sym typeface="Symbol" pitchFamily="18" charset="2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dirty="0" err="1">
                <a:sym typeface="Symbol" pitchFamily="18" charset="2"/>
              </a:rPr>
              <a:t>Cl</a:t>
            </a:r>
            <a:r>
              <a:rPr lang="en-US" dirty="0">
                <a:sym typeface="Symbol" pitchFamily="18" charset="2"/>
              </a:rPr>
              <a:t> + e</a:t>
            </a:r>
            <a:r>
              <a:rPr lang="en-US" baseline="30000" dirty="0">
                <a:sym typeface="Symbol" pitchFamily="18" charset="2"/>
              </a:rPr>
              <a:t>-    </a:t>
            </a:r>
            <a:r>
              <a:rPr lang="en-US" dirty="0">
                <a:sym typeface="Symbol" pitchFamily="18" charset="2"/>
              </a:rPr>
              <a:t> </a:t>
            </a:r>
            <a:r>
              <a:rPr lang="en-US" dirty="0" err="1">
                <a:sym typeface="Symbol" pitchFamily="18" charset="2"/>
              </a:rPr>
              <a:t>Cl</a:t>
            </a:r>
            <a:r>
              <a:rPr lang="en-US" baseline="30000" dirty="0">
                <a:sym typeface="Symbol" pitchFamily="18" charset="2"/>
              </a:rPr>
              <a:t>-</a:t>
            </a:r>
            <a:endParaRPr lang="en-US" dirty="0">
              <a:sym typeface="Symbol" pitchFamily="18" charset="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05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7" name="Rectangle 5"/>
          <p:cNvSpPr>
            <a:spLocks noChangeArrowheads="1"/>
          </p:cNvSpPr>
          <p:nvPr/>
        </p:nvSpPr>
        <p:spPr bwMode="auto">
          <a:xfrm rot="-5400000">
            <a:off x="-2628900" y="2933700"/>
            <a:ext cx="6553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>
                <a:solidFill>
                  <a:schemeClr val="bg2"/>
                </a:solidFill>
              </a:rPr>
              <a:t>8.5	Oxidation-Reduction Processes</a:t>
            </a:r>
          </a:p>
        </p:txBody>
      </p:sp>
      <p:pic>
        <p:nvPicPr>
          <p:cNvPr id="27650" name="Picture 2" descr="Pictorial version or oxidation-reacti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0"/>
            <a:ext cx="5048252" cy="2907794"/>
          </a:xfrm>
          <a:prstGeom prst="rect">
            <a:avLst/>
          </a:prstGeom>
          <a:noFill/>
        </p:spPr>
      </p:pic>
      <p:sp>
        <p:nvSpPr>
          <p:cNvPr id="6" name="Rectangle 8"/>
          <p:cNvSpPr txBox="1">
            <a:spLocks noChangeArrowheads="1"/>
          </p:cNvSpPr>
          <p:nvPr/>
        </p:nvSpPr>
        <p:spPr bwMode="auto">
          <a:xfrm>
            <a:off x="1285852" y="3000372"/>
            <a:ext cx="73914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Oxidation half reaction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en-US" sz="2800" kern="0" dirty="0" smtClean="0">
                <a:latin typeface="+mn-lt"/>
                <a:cs typeface="+mn-cs"/>
              </a:rPr>
              <a:t>Fe → Fe</a:t>
            </a:r>
            <a:r>
              <a:rPr lang="en-US" sz="2800" kern="0" baseline="30000" dirty="0" smtClean="0">
                <a:latin typeface="+mn-lt"/>
                <a:cs typeface="+mn-cs"/>
              </a:rPr>
              <a:t>2+ </a:t>
            </a:r>
            <a:r>
              <a:rPr lang="en-US" sz="2800" kern="0" dirty="0" smtClean="0">
                <a:latin typeface="+mn-lt"/>
                <a:cs typeface="+mn-cs"/>
              </a:rPr>
              <a:t>+ 2e</a:t>
            </a:r>
            <a:r>
              <a:rPr lang="en-US" sz="2800" kern="0" baseline="30000" dirty="0" smtClean="0">
                <a:latin typeface="+mn-lt"/>
                <a:cs typeface="+mn-cs"/>
              </a:rPr>
              <a:t>-</a:t>
            </a:r>
            <a:endParaRPr kumimoji="0" lang="en-US" sz="2800" b="0" i="0" u="none" strike="noStrike" kern="0" cap="none" spc="0" normalizeH="0" baseline="30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3200" kern="0" dirty="0" smtClean="0">
                <a:latin typeface="+mn-lt"/>
                <a:cs typeface="+mn-cs"/>
              </a:rPr>
              <a:t>Reduction half reaction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en-US" sz="2800" kern="0" dirty="0" smtClean="0">
                <a:latin typeface="+mn-lt"/>
                <a:cs typeface="+mn-cs"/>
              </a:rPr>
              <a:t>Cu</a:t>
            </a:r>
            <a:r>
              <a:rPr lang="en-US" sz="2800" kern="0" baseline="30000" dirty="0" smtClean="0">
                <a:latin typeface="+mn-lt"/>
                <a:cs typeface="+mn-cs"/>
              </a:rPr>
              <a:t>2+ </a:t>
            </a:r>
            <a:r>
              <a:rPr lang="en-US" sz="2800" kern="0" dirty="0" smtClean="0">
                <a:latin typeface="+mn-lt"/>
                <a:cs typeface="+mn-cs"/>
              </a:rPr>
              <a:t>+ 2e</a:t>
            </a:r>
            <a:r>
              <a:rPr lang="en-US" sz="2800" kern="0" baseline="30000" dirty="0" smtClean="0">
                <a:latin typeface="+mn-lt"/>
                <a:cs typeface="+mn-cs"/>
              </a:rPr>
              <a:t>-</a:t>
            </a:r>
            <a:r>
              <a:rPr lang="en-US" sz="2800" kern="0" dirty="0" smtClean="0">
                <a:latin typeface="+mn-lt"/>
                <a:cs typeface="+mn-cs"/>
              </a:rPr>
              <a:t> </a:t>
            </a:r>
            <a:r>
              <a:rPr lang="en-US" sz="2800" kern="0" dirty="0" smtClean="0"/>
              <a:t>→ </a:t>
            </a:r>
            <a:r>
              <a:rPr lang="en-US" sz="2800" kern="0" dirty="0" smtClean="0">
                <a:latin typeface="+mn-lt"/>
                <a:cs typeface="+mn-cs"/>
              </a:rPr>
              <a:t>Cu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Full oxidation-reduction reaction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en-US" sz="2800" kern="0" dirty="0" smtClean="0">
                <a:latin typeface="+mn-lt"/>
                <a:cs typeface="+mn-cs"/>
              </a:rPr>
              <a:t>2Fe + 3Cu</a:t>
            </a:r>
            <a:r>
              <a:rPr lang="en-US" sz="2800" kern="0" baseline="30000" dirty="0" smtClean="0">
                <a:latin typeface="+mn-lt"/>
                <a:cs typeface="+mn-cs"/>
              </a:rPr>
              <a:t>2+ </a:t>
            </a:r>
            <a:r>
              <a:rPr lang="en-US" sz="2800" kern="0" dirty="0" smtClean="0">
                <a:latin typeface="+mn-lt"/>
                <a:cs typeface="+mn-cs"/>
              </a:rPr>
              <a:t>&gt; 2Fe</a:t>
            </a:r>
            <a:r>
              <a:rPr lang="en-US" sz="2800" kern="0" baseline="30000" dirty="0" smtClean="0">
                <a:latin typeface="+mn-lt"/>
                <a:cs typeface="+mn-cs"/>
              </a:rPr>
              <a:t>2+ </a:t>
            </a:r>
            <a:r>
              <a:rPr lang="en-US" sz="2800" kern="0" dirty="0" smtClean="0">
                <a:latin typeface="+mn-lt"/>
                <a:cs typeface="+mn-cs"/>
              </a:rPr>
              <a:t>+ 3Cu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7" name="Rectangle 5"/>
          <p:cNvSpPr>
            <a:spLocks noChangeArrowheads="1"/>
          </p:cNvSpPr>
          <p:nvPr/>
        </p:nvSpPr>
        <p:spPr bwMode="auto">
          <a:xfrm rot="-5400000">
            <a:off x="-2628900" y="2933700"/>
            <a:ext cx="6553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>
                <a:solidFill>
                  <a:schemeClr val="bg2"/>
                </a:solidFill>
              </a:rPr>
              <a:t>8.5	Oxidation-Reduction Processes</a:t>
            </a:r>
          </a:p>
        </p:txBody>
      </p:sp>
      <p:sp>
        <p:nvSpPr>
          <p:cNvPr id="207879" name="Rectangle 7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914400"/>
          </a:xfrm>
        </p:spPr>
        <p:txBody>
          <a:bodyPr/>
          <a:lstStyle/>
          <a:p>
            <a:r>
              <a:rPr lang="en-US" dirty="0"/>
              <a:t>Biological </a:t>
            </a:r>
            <a:r>
              <a:rPr lang="en-US" dirty="0" smtClean="0"/>
              <a:t>processes</a:t>
            </a:r>
            <a:endParaRPr lang="en-US" dirty="0"/>
          </a:p>
        </p:txBody>
      </p:sp>
      <p:sp>
        <p:nvSpPr>
          <p:cNvPr id="207880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1524000" y="2057400"/>
            <a:ext cx="7391400" cy="3581400"/>
          </a:xfrm>
        </p:spPr>
        <p:txBody>
          <a:bodyPr/>
          <a:lstStyle/>
          <a:p>
            <a:r>
              <a:rPr lang="en-US" dirty="0"/>
              <a:t>Respiration</a:t>
            </a:r>
          </a:p>
          <a:p>
            <a:pPr lvl="1"/>
            <a:r>
              <a:rPr lang="en-US" dirty="0"/>
              <a:t>Electron-transport chain of aerobic respiration uses reversible oxidation and reduction of iron atoms in </a:t>
            </a:r>
            <a:r>
              <a:rPr lang="en-US" dirty="0" err="1"/>
              <a:t>cytochrome</a:t>
            </a:r>
            <a:r>
              <a:rPr lang="en-US" dirty="0"/>
              <a:t> c </a:t>
            </a:r>
          </a:p>
          <a:p>
            <a:endParaRPr lang="en-US" dirty="0" smtClean="0"/>
          </a:p>
          <a:p>
            <a:r>
              <a:rPr lang="en-US" dirty="0" smtClean="0"/>
              <a:t>Metabolism</a:t>
            </a:r>
            <a:endParaRPr lang="en-US" dirty="0"/>
          </a:p>
          <a:p>
            <a:pPr lvl="1"/>
            <a:r>
              <a:rPr lang="en-US" dirty="0"/>
              <a:t>Break down of molecules into smaller pieces by </a:t>
            </a:r>
            <a:r>
              <a:rPr lang="en-US" dirty="0" err="1"/>
              <a:t>enyzmes</a:t>
            </a:r>
            <a:endParaRPr lang="en-US" dirty="0"/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1746AF9-F7DB-4200-BD95-D14B0ED15ED1}" type="slidenum">
              <a:rPr lang="en-US"/>
              <a:pPr/>
              <a:t>8</a:t>
            </a:fld>
            <a:endParaRPr lang="en-US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en-US" dirty="0"/>
              <a:t>Summary of </a:t>
            </a:r>
            <a:r>
              <a:rPr lang="en-US" dirty="0" err="1"/>
              <a:t>glycolysis</a:t>
            </a:r>
            <a:endParaRPr lang="en-US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58" y="1928802"/>
            <a:ext cx="8229600" cy="45259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dirty="0"/>
              <a:t>glucose + 2ADP + 2P</a:t>
            </a:r>
            <a:r>
              <a:rPr lang="en-US" baseline="-25000" dirty="0"/>
              <a:t>i</a:t>
            </a:r>
            <a:r>
              <a:rPr lang="en-US" dirty="0"/>
              <a:t> + 2NAD</a:t>
            </a:r>
            <a:r>
              <a:rPr lang="en-US" baseline="30000" dirty="0"/>
              <a:t>+</a:t>
            </a:r>
            <a:endParaRPr lang="en-US" dirty="0"/>
          </a:p>
          <a:p>
            <a:pPr algn="ctr">
              <a:buFontTx/>
              <a:buNone/>
            </a:pPr>
            <a:endParaRPr lang="en-US" dirty="0"/>
          </a:p>
          <a:p>
            <a:pPr algn="ctr">
              <a:buFontTx/>
              <a:buNone/>
            </a:pPr>
            <a:r>
              <a:rPr lang="en-US" dirty="0">
                <a:sym typeface="Symbol" pitchFamily="18" charset="2"/>
              </a:rPr>
              <a:t></a:t>
            </a:r>
          </a:p>
          <a:p>
            <a:pPr algn="ctr">
              <a:buFontTx/>
              <a:buNone/>
            </a:pPr>
            <a:endParaRPr lang="en-US" dirty="0">
              <a:sym typeface="Symbol" pitchFamily="18" charset="2"/>
            </a:endParaRPr>
          </a:p>
          <a:p>
            <a:pPr algn="ctr">
              <a:buFontTx/>
              <a:buNone/>
            </a:pPr>
            <a:r>
              <a:rPr lang="en-US" dirty="0">
                <a:sym typeface="Symbol" pitchFamily="18" charset="2"/>
              </a:rPr>
              <a:t>2 </a:t>
            </a:r>
            <a:r>
              <a:rPr lang="en-US" dirty="0" err="1">
                <a:sym typeface="Symbol" pitchFamily="18" charset="2"/>
              </a:rPr>
              <a:t>pyruvate</a:t>
            </a:r>
            <a:r>
              <a:rPr lang="en-US" dirty="0">
                <a:sym typeface="Symbol" pitchFamily="18" charset="2"/>
              </a:rPr>
              <a:t> + 2ATP + 2NADH + 2H</a:t>
            </a:r>
            <a:r>
              <a:rPr lang="en-US" baseline="30000" dirty="0">
                <a:sym typeface="Symbol" pitchFamily="18" charset="2"/>
              </a:rPr>
              <a:t>+</a:t>
            </a:r>
            <a:endParaRPr lang="en-US" baseline="300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7" name="Rectangle 5"/>
          <p:cNvSpPr>
            <a:spLocks noChangeArrowheads="1"/>
          </p:cNvSpPr>
          <p:nvPr/>
        </p:nvSpPr>
        <p:spPr bwMode="auto">
          <a:xfrm rot="-5400000">
            <a:off x="-2628900" y="2933700"/>
            <a:ext cx="6553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>
                <a:solidFill>
                  <a:schemeClr val="bg2"/>
                </a:solidFill>
              </a:rPr>
              <a:t>8.5	Oxidation-Reduction Processes</a:t>
            </a:r>
          </a:p>
        </p:txBody>
      </p:sp>
      <p:sp>
        <p:nvSpPr>
          <p:cNvPr id="207879" name="Rectangle 7"/>
          <p:cNvSpPr>
            <a:spLocks noGrp="1" noChangeArrowheads="1"/>
          </p:cNvSpPr>
          <p:nvPr>
            <p:ph type="title"/>
          </p:nvPr>
        </p:nvSpPr>
        <p:spPr>
          <a:xfrm>
            <a:off x="1071538" y="0"/>
            <a:ext cx="7772400" cy="914400"/>
          </a:xfrm>
        </p:spPr>
        <p:txBody>
          <a:bodyPr/>
          <a:lstStyle/>
          <a:p>
            <a:r>
              <a:rPr lang="en-US" dirty="0" smtClean="0"/>
              <a:t>Aerobic respiration</a:t>
            </a:r>
            <a:endParaRPr lang="en-US" dirty="0"/>
          </a:p>
        </p:txBody>
      </p:sp>
      <p:pic>
        <p:nvPicPr>
          <p:cNvPr id="5" name="Picture 2" descr="fig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854075"/>
            <a:ext cx="5553075" cy="6003925"/>
          </a:xfrm>
          <a:prstGeom prst="rect">
            <a:avLst/>
          </a:prstGeom>
          <a:noFill/>
        </p:spPr>
      </p:pic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7" name="Rectangle 5"/>
          <p:cNvSpPr>
            <a:spLocks noChangeArrowheads="1"/>
          </p:cNvSpPr>
          <p:nvPr/>
        </p:nvSpPr>
        <p:spPr bwMode="auto">
          <a:xfrm rot="-5400000">
            <a:off x="-2628900" y="2933700"/>
            <a:ext cx="6553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>
                <a:solidFill>
                  <a:schemeClr val="bg2"/>
                </a:solidFill>
              </a:rPr>
              <a:t>8.5	Oxidation-Reduction Processes</a:t>
            </a:r>
          </a:p>
        </p:txBody>
      </p:sp>
      <p:sp>
        <p:nvSpPr>
          <p:cNvPr id="207879" name="Rectangle 7"/>
          <p:cNvSpPr>
            <a:spLocks noGrp="1" noChangeArrowheads="1"/>
          </p:cNvSpPr>
          <p:nvPr>
            <p:ph type="title"/>
          </p:nvPr>
        </p:nvSpPr>
        <p:spPr>
          <a:xfrm>
            <a:off x="1071538" y="0"/>
            <a:ext cx="7772400" cy="914400"/>
          </a:xfrm>
        </p:spPr>
        <p:txBody>
          <a:bodyPr/>
          <a:lstStyle/>
          <a:p>
            <a:r>
              <a:rPr lang="en-US" dirty="0" smtClean="0"/>
              <a:t>Electron transport chain</a:t>
            </a:r>
            <a:endParaRPr lang="en-US" dirty="0"/>
          </a:p>
        </p:txBody>
      </p:sp>
      <p:pic>
        <p:nvPicPr>
          <p:cNvPr id="28674" name="Picture 2" descr="http://www.biochem.arizona.edu/classes/bioc462/462bh2008/462bhonorsprojects/462bhonors2006/congdonl/Website/f_j13electtran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933091"/>
            <a:ext cx="7572396" cy="5924909"/>
          </a:xfrm>
          <a:prstGeom prst="rect">
            <a:avLst/>
          </a:prstGeom>
          <a:noFill/>
        </p:spPr>
      </p:pic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7" name="Text Box 3"/>
          <p:cNvSpPr txBox="1">
            <a:spLocks noChangeArrowheads="1"/>
          </p:cNvSpPr>
          <p:nvPr/>
        </p:nvSpPr>
        <p:spPr bwMode="auto">
          <a:xfrm>
            <a:off x="8496300" y="754063"/>
            <a:ext cx="1841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205831" name="Rectangle 7"/>
          <p:cNvSpPr>
            <a:spLocks noChangeArrowheads="1"/>
          </p:cNvSpPr>
          <p:nvPr/>
        </p:nvSpPr>
        <p:spPr bwMode="auto">
          <a:xfrm rot="-5400000">
            <a:off x="-2628900" y="2933700"/>
            <a:ext cx="6553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>
                <a:solidFill>
                  <a:schemeClr val="bg2"/>
                </a:solidFill>
              </a:rPr>
              <a:t>8.5	Oxidation-Reduction Processes</a:t>
            </a:r>
          </a:p>
        </p:txBody>
      </p:sp>
      <p:sp>
        <p:nvSpPr>
          <p:cNvPr id="205833" name="Rectangle 9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/>
          <a:lstStyle/>
          <a:p>
            <a:r>
              <a:rPr lang="en-US" dirty="0"/>
              <a:t>Applications of </a:t>
            </a:r>
            <a:r>
              <a:rPr lang="en-US" dirty="0" smtClean="0"/>
              <a:t>oxidation </a:t>
            </a:r>
            <a:r>
              <a:rPr lang="en-US" dirty="0"/>
              <a:t>and </a:t>
            </a:r>
            <a:r>
              <a:rPr lang="en-US" dirty="0" smtClean="0"/>
              <a:t>reduction</a:t>
            </a:r>
            <a:endParaRPr lang="en-US" dirty="0"/>
          </a:p>
        </p:txBody>
      </p:sp>
      <p:sp>
        <p:nvSpPr>
          <p:cNvPr id="205834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1371600" y="1676400"/>
            <a:ext cx="7772400" cy="44958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  <a:buClrTx/>
            </a:pPr>
            <a:r>
              <a:rPr lang="en-US" dirty="0">
                <a:solidFill>
                  <a:schemeClr val="accent2"/>
                </a:solidFill>
              </a:rPr>
              <a:t>Corrosion</a:t>
            </a:r>
            <a:r>
              <a:rPr lang="en-US" dirty="0"/>
              <a:t> - the deterioration of metals caused by an oxidation-reduction process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ClrTx/>
            </a:pPr>
            <a:r>
              <a:rPr lang="en-US" dirty="0"/>
              <a:t>Example: rust (oxidation of iron)</a:t>
            </a:r>
          </a:p>
          <a:p>
            <a:pPr lvl="1" algn="ctr">
              <a:lnSpc>
                <a:spcPct val="90000"/>
              </a:lnSpc>
              <a:spcBef>
                <a:spcPct val="50000"/>
              </a:spcBef>
              <a:buClrTx/>
              <a:buFontTx/>
              <a:buNone/>
            </a:pPr>
            <a:r>
              <a:rPr lang="en-US" dirty="0"/>
              <a:t>4Fe(s) + 3O</a:t>
            </a:r>
            <a:r>
              <a:rPr lang="en-US" baseline="-25000" dirty="0"/>
              <a:t>2</a:t>
            </a:r>
            <a:r>
              <a:rPr lang="en-US" dirty="0"/>
              <a:t>(g) </a:t>
            </a:r>
            <a:r>
              <a:rPr lang="en-US" dirty="0">
                <a:sym typeface="Symbol" pitchFamily="18" charset="2"/>
              </a:rPr>
              <a:t> 2Fe</a:t>
            </a:r>
            <a:r>
              <a:rPr lang="en-US" baseline="-25000" dirty="0">
                <a:sym typeface="Symbol" pitchFamily="18" charset="2"/>
              </a:rPr>
              <a:t>2</a:t>
            </a:r>
            <a:r>
              <a:rPr lang="en-US" dirty="0">
                <a:sym typeface="Symbol" pitchFamily="18" charset="2"/>
              </a:rPr>
              <a:t>O</a:t>
            </a:r>
            <a:r>
              <a:rPr lang="en-US" baseline="-25000" dirty="0">
                <a:sym typeface="Symbol" pitchFamily="18" charset="2"/>
              </a:rPr>
              <a:t>3</a:t>
            </a:r>
            <a:r>
              <a:rPr lang="en-US" dirty="0">
                <a:sym typeface="Symbol" pitchFamily="18" charset="2"/>
              </a:rPr>
              <a:t>(s)</a:t>
            </a:r>
            <a:endParaRPr lang="en-US" sz="3200" dirty="0">
              <a:sym typeface="Symbol" pitchFamily="18" charset="2"/>
            </a:endParaRPr>
          </a:p>
          <a:p>
            <a:pPr>
              <a:lnSpc>
                <a:spcPct val="90000"/>
              </a:lnSpc>
              <a:spcBef>
                <a:spcPct val="50000"/>
              </a:spcBef>
              <a:buClrTx/>
            </a:pPr>
            <a:r>
              <a:rPr lang="en-US" dirty="0">
                <a:solidFill>
                  <a:schemeClr val="accent2"/>
                </a:solidFill>
              </a:rPr>
              <a:t>Combustion</a:t>
            </a:r>
            <a:r>
              <a:rPr lang="en-US" dirty="0"/>
              <a:t> of Fossil Fuels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ClrTx/>
            </a:pPr>
            <a:r>
              <a:rPr lang="en-US" dirty="0"/>
              <a:t>Example: natural gas furnaces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2800" dirty="0"/>
              <a:t>CH</a:t>
            </a:r>
            <a:r>
              <a:rPr lang="en-US" sz="2800" baseline="-25000" dirty="0"/>
              <a:t>4</a:t>
            </a:r>
            <a:r>
              <a:rPr lang="en-US" sz="2800" dirty="0"/>
              <a:t>(g) + 2O</a:t>
            </a:r>
            <a:r>
              <a:rPr lang="en-US" sz="2800" baseline="-25000" dirty="0"/>
              <a:t>2</a:t>
            </a:r>
            <a:r>
              <a:rPr lang="en-US" sz="2800" dirty="0"/>
              <a:t>(g) </a:t>
            </a:r>
            <a:r>
              <a:rPr lang="en-US" sz="2800" dirty="0">
                <a:sym typeface="Symbol" pitchFamily="18" charset="2"/>
              </a:rPr>
              <a:t> CO</a:t>
            </a:r>
            <a:r>
              <a:rPr lang="en-US" sz="2800" baseline="-25000" dirty="0">
                <a:sym typeface="Symbol" pitchFamily="18" charset="2"/>
              </a:rPr>
              <a:t>2</a:t>
            </a:r>
            <a:r>
              <a:rPr lang="en-US" sz="2800" dirty="0">
                <a:sym typeface="Symbol" pitchFamily="18" charset="2"/>
              </a:rPr>
              <a:t>(g) + 2H</a:t>
            </a:r>
            <a:r>
              <a:rPr lang="en-US" sz="2800" baseline="-25000" dirty="0">
                <a:sym typeface="Symbol" pitchFamily="18" charset="2"/>
              </a:rPr>
              <a:t>2</a:t>
            </a:r>
            <a:r>
              <a:rPr lang="en-US" sz="2800" dirty="0">
                <a:sym typeface="Symbol" pitchFamily="18" charset="2"/>
              </a:rPr>
              <a:t>O(g)</a:t>
            </a:r>
            <a:endParaRPr lang="en-US" b="1" dirty="0"/>
          </a:p>
          <a:p>
            <a:pPr>
              <a:lnSpc>
                <a:spcPct val="90000"/>
              </a:lnSpc>
            </a:pPr>
            <a:endParaRPr lang="en-US" dirty="0"/>
          </a:p>
        </p:txBody>
      </p:sp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7" name="Rectangle 5"/>
          <p:cNvSpPr>
            <a:spLocks noChangeArrowheads="1"/>
          </p:cNvSpPr>
          <p:nvPr/>
        </p:nvSpPr>
        <p:spPr bwMode="auto">
          <a:xfrm rot="-5400000">
            <a:off x="-2628900" y="2933700"/>
            <a:ext cx="6553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dirty="0">
                <a:solidFill>
                  <a:schemeClr val="bg2"/>
                </a:solidFill>
              </a:rPr>
              <a:t>8.5	Oxidation-Reduction Processes</a:t>
            </a:r>
          </a:p>
        </p:txBody>
      </p:sp>
      <p:sp>
        <p:nvSpPr>
          <p:cNvPr id="207879" name="Rectangle 7"/>
          <p:cNvSpPr>
            <a:spLocks noGrp="1" noChangeArrowheads="1"/>
          </p:cNvSpPr>
          <p:nvPr>
            <p:ph type="title"/>
          </p:nvPr>
        </p:nvSpPr>
        <p:spPr>
          <a:xfrm>
            <a:off x="2571736" y="0"/>
            <a:ext cx="6572264" cy="914400"/>
          </a:xfrm>
        </p:spPr>
        <p:txBody>
          <a:bodyPr/>
          <a:lstStyle/>
          <a:p>
            <a:r>
              <a:rPr lang="en-US" dirty="0" smtClean="0"/>
              <a:t>Metal corrosion</a:t>
            </a:r>
            <a:endParaRPr lang="en-US" dirty="0"/>
          </a:p>
        </p:txBody>
      </p:sp>
      <p:pic>
        <p:nvPicPr>
          <p:cNvPr id="5" name="Picture 1029" descr="den11102_ta0808"/>
          <p:cNvPicPr>
            <a:picLocks noChangeAspect="1" noChangeArrowheads="1"/>
          </p:cNvPicPr>
          <p:nvPr/>
        </p:nvPicPr>
        <p:blipFill>
          <a:blip r:embed="rId2"/>
          <a:srcRect l="70866"/>
          <a:stretch>
            <a:fillRect/>
          </a:stretch>
        </p:blipFill>
        <p:spPr bwMode="auto">
          <a:xfrm>
            <a:off x="0" y="0"/>
            <a:ext cx="2433597" cy="2387600"/>
          </a:xfrm>
          <a:prstGeom prst="rect">
            <a:avLst/>
          </a:prstGeom>
          <a:noFill/>
        </p:spPr>
      </p:pic>
      <p:pic>
        <p:nvPicPr>
          <p:cNvPr id="3074" name="Picture 2" descr="Rusted Paint Can by The Joy Of The Mundane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095499"/>
            <a:ext cx="3571875" cy="4762501"/>
          </a:xfrm>
          <a:prstGeom prst="rect">
            <a:avLst/>
          </a:prstGeom>
          <a:noFill/>
        </p:spPr>
      </p:pic>
      <p:pic>
        <p:nvPicPr>
          <p:cNvPr id="8" name="Picture 1029" descr="den11102_ta0808"/>
          <p:cNvPicPr>
            <a:picLocks noChangeAspect="1" noChangeArrowheads="1"/>
          </p:cNvPicPr>
          <p:nvPr/>
        </p:nvPicPr>
        <p:blipFill>
          <a:blip r:embed="rId2"/>
          <a:srcRect r="30184"/>
          <a:stretch>
            <a:fillRect/>
          </a:stretch>
        </p:blipFill>
        <p:spPr bwMode="auto">
          <a:xfrm>
            <a:off x="3071802" y="857232"/>
            <a:ext cx="5832146" cy="2387600"/>
          </a:xfrm>
          <a:prstGeom prst="rect">
            <a:avLst/>
          </a:prstGeom>
          <a:noFill/>
        </p:spPr>
      </p:pic>
      <p:sp>
        <p:nvSpPr>
          <p:cNvPr id="9" name="Rectangle 8"/>
          <p:cNvSpPr txBox="1">
            <a:spLocks noChangeArrowheads="1"/>
          </p:cNvSpPr>
          <p:nvPr/>
        </p:nvSpPr>
        <p:spPr bwMode="auto">
          <a:xfrm>
            <a:off x="3714744" y="3429000"/>
            <a:ext cx="5429256" cy="3071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Oxidation of iron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en-US" sz="2800" kern="0" dirty="0" smtClean="0">
                <a:latin typeface="+mn-lt"/>
                <a:cs typeface="+mn-cs"/>
              </a:rPr>
              <a:t>Iron loses electrons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en-US" sz="2800" kern="0" dirty="0" smtClean="0">
                <a:latin typeface="+mn-lt"/>
                <a:cs typeface="+mn-cs"/>
              </a:rPr>
              <a:t>Fe → Fe</a:t>
            </a:r>
            <a:r>
              <a:rPr lang="en-US" sz="2800" kern="0" baseline="30000" dirty="0" smtClean="0">
                <a:latin typeface="+mn-lt"/>
                <a:cs typeface="+mn-cs"/>
              </a:rPr>
              <a:t>2+ </a:t>
            </a:r>
            <a:r>
              <a:rPr lang="en-US" sz="2800" kern="0" dirty="0" smtClean="0">
                <a:latin typeface="+mn-lt"/>
                <a:cs typeface="+mn-cs"/>
              </a:rPr>
              <a:t>2e</a:t>
            </a:r>
            <a:r>
              <a:rPr lang="en-US" sz="2800" kern="0" baseline="30000" dirty="0" smtClean="0">
                <a:latin typeface="+mn-lt"/>
                <a:cs typeface="+mn-cs"/>
              </a:rPr>
              <a:t>-</a:t>
            </a:r>
            <a:endParaRPr kumimoji="0" lang="en-US" sz="2800" b="0" i="0" u="none" strike="noStrike" kern="0" cap="none" spc="0" normalizeH="0" baseline="30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3200" kern="0" dirty="0" smtClean="0">
                <a:latin typeface="+mn-lt"/>
                <a:cs typeface="+mn-cs"/>
              </a:rPr>
              <a:t>Reduction of oxygen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Oxygen gains electrons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en-US" sz="2800" kern="0" dirty="0" smtClean="0">
                <a:latin typeface="+mn-lt"/>
                <a:cs typeface="+mn-cs"/>
              </a:rPr>
              <a:t>O</a:t>
            </a:r>
            <a:r>
              <a:rPr lang="en-US" sz="2800" kern="0" baseline="-25000" dirty="0" smtClean="0">
                <a:latin typeface="+mn-lt"/>
                <a:cs typeface="+mn-cs"/>
              </a:rPr>
              <a:t>2</a:t>
            </a:r>
            <a:r>
              <a:rPr lang="en-US" sz="2800" kern="0" dirty="0" smtClean="0">
                <a:latin typeface="+mn-lt"/>
                <a:cs typeface="+mn-cs"/>
              </a:rPr>
              <a:t> + 4e</a:t>
            </a:r>
            <a:r>
              <a:rPr lang="en-US" sz="2800" kern="0" baseline="30000" dirty="0" smtClean="0">
                <a:latin typeface="+mn-lt"/>
                <a:cs typeface="+mn-cs"/>
              </a:rPr>
              <a:t>-</a:t>
            </a:r>
            <a:r>
              <a:rPr lang="en-US" sz="2800" kern="0" dirty="0" smtClean="0">
                <a:latin typeface="+mn-lt"/>
                <a:cs typeface="+mn-cs"/>
              </a:rPr>
              <a:t> + 2H</a:t>
            </a:r>
            <a:r>
              <a:rPr lang="en-US" sz="2800" kern="0" baseline="-25000" dirty="0" smtClean="0">
                <a:latin typeface="+mn-lt"/>
                <a:cs typeface="+mn-cs"/>
              </a:rPr>
              <a:t>2</a:t>
            </a:r>
            <a:r>
              <a:rPr lang="en-US" sz="2800" kern="0" dirty="0" smtClean="0">
                <a:latin typeface="+mn-lt"/>
                <a:cs typeface="+mn-cs"/>
              </a:rPr>
              <a:t>O → 4 OH</a:t>
            </a:r>
            <a:r>
              <a:rPr lang="en-US" sz="2800" kern="0" baseline="30000" dirty="0" smtClean="0">
                <a:latin typeface="+mn-lt"/>
                <a:cs typeface="+mn-cs"/>
              </a:rPr>
              <a:t>-</a:t>
            </a:r>
            <a:endParaRPr kumimoji="0" lang="en-US" sz="2800" b="0" i="0" u="none" strike="noStrike" kern="0" cap="none" spc="0" normalizeH="0" baseline="30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7" name="Rectangle 5"/>
          <p:cNvSpPr>
            <a:spLocks noChangeArrowheads="1"/>
          </p:cNvSpPr>
          <p:nvPr/>
        </p:nvSpPr>
        <p:spPr bwMode="auto">
          <a:xfrm rot="-5400000">
            <a:off x="-2628900" y="2933700"/>
            <a:ext cx="6553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>
                <a:solidFill>
                  <a:schemeClr val="bg2"/>
                </a:solidFill>
              </a:rPr>
              <a:t>8.5	Oxidation-Reduction Processes</a:t>
            </a:r>
          </a:p>
        </p:txBody>
      </p:sp>
      <p:sp>
        <p:nvSpPr>
          <p:cNvPr id="207879" name="Rectangle 7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914400"/>
          </a:xfrm>
        </p:spPr>
        <p:txBody>
          <a:bodyPr/>
          <a:lstStyle/>
          <a:p>
            <a:r>
              <a:rPr lang="en-US" dirty="0" smtClean="0"/>
              <a:t>How iron(III) oxide forms in air</a:t>
            </a:r>
            <a:endParaRPr lang="en-US" dirty="0"/>
          </a:p>
        </p:txBody>
      </p:sp>
      <p:pic>
        <p:nvPicPr>
          <p:cNvPr id="26626" name="Picture 2" descr="Oxidation of iron to form rus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7936" y="1571612"/>
            <a:ext cx="8376064" cy="4786322"/>
          </a:xfrm>
          <a:prstGeom prst="rect">
            <a:avLst/>
          </a:prstGeom>
          <a:noFill/>
        </p:spPr>
      </p:pic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11459</TotalTime>
  <Words>343</Words>
  <Application>Microsoft PowerPoint</Application>
  <PresentationFormat>On-screen Show (4:3)</PresentationFormat>
  <Paragraphs>94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Default Design</vt:lpstr>
      <vt:lpstr> Oxidation-reduction reactions   Lecture 9 for BES102 &amp; BVW102   25 March 2009</vt:lpstr>
      <vt:lpstr>Lecture 9 objectives</vt:lpstr>
      <vt:lpstr>8.5 Oxidation-reduction processes</vt:lpstr>
      <vt:lpstr>8.5 Oxidation-Reduction Processes</vt:lpstr>
      <vt:lpstr>Oxidation and reduction as complementary processes</vt:lpstr>
      <vt:lpstr>Slide 6</vt:lpstr>
      <vt:lpstr>Biological processes</vt:lpstr>
      <vt:lpstr>Summary of glycolysis</vt:lpstr>
      <vt:lpstr>Aerobic respiration</vt:lpstr>
      <vt:lpstr>Electron transport chain</vt:lpstr>
      <vt:lpstr>Applications of oxidation and reduction</vt:lpstr>
      <vt:lpstr>Metal corrosion</vt:lpstr>
      <vt:lpstr>How iron(III) oxide forms in air</vt:lpstr>
    </vt:vector>
  </TitlesOfParts>
  <Company>Food Science Australia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Allergen testing ELISA-based peanut allergen testing  208-310 : Practical class 9</dc:title>
  <dc:creator>Button</dc:creator>
  <cp:lastModifiedBy>Philip Button</cp:lastModifiedBy>
  <cp:revision>1274</cp:revision>
  <dcterms:created xsi:type="dcterms:W3CDTF">2006-05-07T05:23:32Z</dcterms:created>
  <dcterms:modified xsi:type="dcterms:W3CDTF">2009-03-24T05:53:26Z</dcterms:modified>
</cp:coreProperties>
</file>